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 r:id="rId2"/>
    <p:sldId id="260" r:id="rId3"/>
    <p:sldId id="261" r:id="rId4"/>
    <p:sldId id="271" r:id="rId5"/>
    <p:sldId id="262" r:id="rId6"/>
    <p:sldId id="263" r:id="rId7"/>
    <p:sldId id="264" r:id="rId8"/>
    <p:sldId id="267" r:id="rId9"/>
    <p:sldId id="269" r:id="rId10"/>
    <p:sldId id="270" r:id="rId11"/>
    <p:sldId id="272" r:id="rId12"/>
    <p:sldId id="344" r:id="rId13"/>
    <p:sldId id="346" r:id="rId14"/>
    <p:sldId id="363" r:id="rId15"/>
    <p:sldId id="339" r:id="rId16"/>
    <p:sldId id="341" r:id="rId17"/>
    <p:sldId id="365" r:id="rId18"/>
    <p:sldId id="366" r:id="rId19"/>
    <p:sldId id="340" r:id="rId20"/>
    <p:sldId id="342" r:id="rId21"/>
    <p:sldId id="348" r:id="rId22"/>
    <p:sldId id="349" r:id="rId23"/>
    <p:sldId id="35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69448" autoAdjust="0"/>
  </p:normalViewPr>
  <p:slideViewPr>
    <p:cSldViewPr snapToGrid="0">
      <p:cViewPr varScale="1">
        <p:scale>
          <a:sx n="77" d="100"/>
          <a:sy n="77" d="100"/>
        </p:scale>
        <p:origin x="183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5CF254-931B-40E0-8D54-D2A63F662C64}" type="datetimeFigureOut">
              <a:rPr lang="en-US" smtClean="0"/>
              <a:t>6/9/2022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C3E846-59D9-4C4A-A803-489F083C9C3F}" type="slidenum">
              <a:rPr lang="en-US" smtClean="0"/>
              <a:t>‹#›</a:t>
            </a:fld>
            <a:endParaRPr lang="en-US"/>
          </a:p>
        </p:txBody>
      </p:sp>
    </p:spTree>
    <p:extLst>
      <p:ext uri="{BB962C8B-B14F-4D97-AF65-F5344CB8AC3E}">
        <p14:creationId xmlns:p14="http://schemas.microsoft.com/office/powerpoint/2010/main" val="1178678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C3E846-59D9-4C4A-A803-489F083C9C3F}" type="slidenum">
              <a:rPr lang="en-US" smtClean="0"/>
              <a:t>1</a:t>
            </a:fld>
            <a:endParaRPr lang="en-US"/>
          </a:p>
        </p:txBody>
      </p:sp>
    </p:spTree>
    <p:extLst>
      <p:ext uri="{BB962C8B-B14F-4D97-AF65-F5344CB8AC3E}">
        <p14:creationId xmlns:p14="http://schemas.microsoft.com/office/powerpoint/2010/main" val="1065962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https://www.britannica.com/technology/graphical-user-interface</a:t>
            </a:r>
          </a:p>
        </p:txBody>
      </p:sp>
      <p:sp>
        <p:nvSpPr>
          <p:cNvPr id="4" name="Slide Number Placeholder 3"/>
          <p:cNvSpPr>
            <a:spLocks noGrp="1"/>
          </p:cNvSpPr>
          <p:nvPr>
            <p:ph type="sldNum" sz="quarter" idx="5"/>
          </p:nvPr>
        </p:nvSpPr>
        <p:spPr/>
        <p:txBody>
          <a:bodyPr/>
          <a:lstStyle/>
          <a:p>
            <a:fld id="{7EC3E846-59D9-4C4A-A803-489F083C9C3F}" type="slidenum">
              <a:rPr lang="en-US" smtClean="0"/>
              <a:t>15</a:t>
            </a:fld>
            <a:endParaRPr lang="en-US"/>
          </a:p>
        </p:txBody>
      </p:sp>
    </p:spTree>
    <p:extLst>
      <p:ext uri="{BB962C8B-B14F-4D97-AF65-F5344CB8AC3E}">
        <p14:creationId xmlns:p14="http://schemas.microsoft.com/office/powerpoint/2010/main" val="544731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https://www.britannica.com/technology/graphical-user-interface</a:t>
            </a:r>
          </a:p>
        </p:txBody>
      </p:sp>
      <p:sp>
        <p:nvSpPr>
          <p:cNvPr id="4" name="Slide Number Placeholder 3"/>
          <p:cNvSpPr>
            <a:spLocks noGrp="1"/>
          </p:cNvSpPr>
          <p:nvPr>
            <p:ph type="sldNum" sz="quarter" idx="5"/>
          </p:nvPr>
        </p:nvSpPr>
        <p:spPr/>
        <p:txBody>
          <a:bodyPr/>
          <a:lstStyle/>
          <a:p>
            <a:fld id="{7EC3E846-59D9-4C4A-A803-489F083C9C3F}" type="slidenum">
              <a:rPr lang="en-US" smtClean="0"/>
              <a:t>16</a:t>
            </a:fld>
            <a:endParaRPr lang="en-US"/>
          </a:p>
        </p:txBody>
      </p:sp>
    </p:spTree>
    <p:extLst>
      <p:ext uri="{BB962C8B-B14F-4D97-AF65-F5344CB8AC3E}">
        <p14:creationId xmlns:p14="http://schemas.microsoft.com/office/powerpoint/2010/main" val="1785003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outerShdw blurRad="38100" dist="38100" dir="2700000" algn="tl">
                    <a:srgbClr val="000000">
                      <a:alpha val="43137"/>
                    </a:srgbClr>
                  </a:outerShdw>
                </a:effectLst>
              </a:rPr>
              <a:t>TYPES OF OPERATING SOFTWARE</a:t>
            </a:r>
          </a:p>
          <a:p>
            <a:endParaRPr lang="en-US" b="1" dirty="0">
              <a:effectLst>
                <a:outerShdw blurRad="38100" dist="38100" dir="2700000" algn="tl">
                  <a:srgbClr val="000000">
                    <a:alpha val="43137"/>
                  </a:srgbClr>
                </a:outerShdw>
              </a:effectLst>
            </a:endParaRPr>
          </a:p>
          <a:p>
            <a:r>
              <a:rPr lang="en-US" b="1" dirty="0">
                <a:effectLst>
                  <a:outerShdw blurRad="38100" dist="38100" dir="2700000" algn="tl">
                    <a:srgbClr val="000000">
                      <a:alpha val="43137"/>
                    </a:srgbClr>
                  </a:outerShdw>
                </a:effectLst>
              </a:rPr>
              <a:t>Desktop Operating System </a:t>
            </a:r>
          </a:p>
          <a:p>
            <a:r>
              <a:rPr lang="en-US" sz="2100" dirty="0"/>
              <a:t>typically is one installed on a personal computer (PC) that is used by one person at a time, and that may or may not be connected to a network. </a:t>
            </a:r>
          </a:p>
          <a:p>
            <a:r>
              <a:rPr lang="en-US" sz="2100" dirty="0"/>
              <a:t>The hardware for a desktop computer can be in several forms, such as:</a:t>
            </a:r>
          </a:p>
          <a:p>
            <a:pPr marL="1268601" lvl="2" indent="-302047">
              <a:buFont typeface="Arial" panose="020B0604020202020204" pitchFamily="34" charset="0"/>
              <a:buChar char="•"/>
            </a:pPr>
            <a:r>
              <a:rPr lang="en-US" sz="1700" dirty="0"/>
              <a:t>A full desktop computer consisting of separate components for the monitor, CPU box, keyboard, and mouse</a:t>
            </a:r>
          </a:p>
          <a:p>
            <a:pPr marL="1268601" lvl="2" indent="-302047">
              <a:buFont typeface="Arial" panose="020B0604020202020204" pitchFamily="34" charset="0"/>
              <a:buChar char="•"/>
            </a:pPr>
            <a:r>
              <a:rPr lang="en-US" sz="1700" dirty="0"/>
              <a:t>A portable or laptop unit that combines the monitor, CPU box, keyboard, and pointing device in an all-in-one device that is easy to carry</a:t>
            </a:r>
          </a:p>
          <a:p>
            <a:pPr marL="1268601" lvl="2" indent="-302047">
              <a:buFont typeface="Arial" panose="020B0604020202020204" pitchFamily="34" charset="0"/>
              <a:buChar char="•"/>
            </a:pPr>
            <a:r>
              <a:rPr lang="en-US" sz="1700" dirty="0"/>
              <a:t>A combination in which the monitor and CPU are in one unit with a separate keyboard and mouse.</a:t>
            </a:r>
          </a:p>
          <a:p>
            <a:endParaRPr lang="en-US" dirty="0"/>
          </a:p>
        </p:txBody>
      </p:sp>
      <p:sp>
        <p:nvSpPr>
          <p:cNvPr id="4" name="Slide Number Placeholder 3"/>
          <p:cNvSpPr>
            <a:spLocks noGrp="1"/>
          </p:cNvSpPr>
          <p:nvPr>
            <p:ph type="sldNum" sz="quarter" idx="10"/>
          </p:nvPr>
        </p:nvSpPr>
        <p:spPr/>
        <p:txBody>
          <a:bodyPr/>
          <a:lstStyle/>
          <a:p>
            <a:fld id="{1571E0AE-C181-4A69-9DD5-2D28E123607F}" type="slidenum">
              <a:rPr lang="en-US" smtClean="0"/>
              <a:t>2</a:t>
            </a:fld>
            <a:endParaRPr lang="en-US"/>
          </a:p>
        </p:txBody>
      </p:sp>
    </p:spTree>
    <p:extLst>
      <p:ext uri="{BB962C8B-B14F-4D97-AF65-F5344CB8AC3E}">
        <p14:creationId xmlns:p14="http://schemas.microsoft.com/office/powerpoint/2010/main" val="441786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54"/>
            <a:r>
              <a:rPr lang="en-US" sz="1700" b="1" dirty="0">
                <a:effectLst>
                  <a:outerShdw blurRad="38100" dist="38100" dir="2700000" algn="tl">
                    <a:srgbClr val="000000">
                      <a:alpha val="43137"/>
                    </a:srgbClr>
                  </a:outerShdw>
                </a:effectLst>
              </a:rPr>
              <a:t>TYPES OF OPERATING SOFTWARE</a:t>
            </a:r>
          </a:p>
          <a:p>
            <a:endParaRPr lang="en-US" sz="1700" b="1" dirty="0">
              <a:effectLst>
                <a:outerShdw blurRad="38100" dist="38100" dir="2700000" algn="tl">
                  <a:srgbClr val="000000">
                    <a:alpha val="43137"/>
                  </a:srgbClr>
                </a:outerShdw>
              </a:effectLst>
            </a:endParaRPr>
          </a:p>
          <a:p>
            <a:r>
              <a:rPr lang="en-US" sz="1700" b="1" dirty="0">
                <a:effectLst>
                  <a:outerShdw blurRad="38100" dist="38100" dir="2700000" algn="tl">
                    <a:srgbClr val="000000">
                      <a:alpha val="43137"/>
                    </a:srgbClr>
                  </a:outerShdw>
                </a:effectLst>
              </a:rPr>
              <a:t>Server Operating System </a:t>
            </a:r>
          </a:p>
          <a:p>
            <a:r>
              <a:rPr lang="en-US" sz="1700" dirty="0"/>
              <a:t>Usually installed on a more powerful computer that is connected to a network, and can act in many roles to enable multiple users to access information, such as electronic mail, files, and software. </a:t>
            </a:r>
          </a:p>
          <a:p>
            <a:r>
              <a:rPr lang="en-US" sz="1700" dirty="0"/>
              <a:t>The server hardware can also take different forms such as </a:t>
            </a:r>
          </a:p>
          <a:p>
            <a:pPr lvl="1"/>
            <a:r>
              <a:rPr lang="en-US" sz="1700" dirty="0"/>
              <a:t>traditional server hardware, </a:t>
            </a:r>
          </a:p>
          <a:p>
            <a:pPr lvl="1"/>
            <a:r>
              <a:rPr lang="en-US" sz="1700" dirty="0"/>
              <a:t>rack-mounted server hardware, </a:t>
            </a:r>
          </a:p>
          <a:p>
            <a:pPr lvl="1"/>
            <a:r>
              <a:rPr lang="en-US" sz="1700" dirty="0"/>
              <a:t>and blade servers.</a:t>
            </a:r>
          </a:p>
          <a:p>
            <a:endParaRPr lang="en-US" sz="1700" dirty="0"/>
          </a:p>
        </p:txBody>
      </p:sp>
      <p:sp>
        <p:nvSpPr>
          <p:cNvPr id="4" name="Slide Number Placeholder 3"/>
          <p:cNvSpPr>
            <a:spLocks noGrp="1"/>
          </p:cNvSpPr>
          <p:nvPr>
            <p:ph type="sldNum" sz="quarter" idx="10"/>
          </p:nvPr>
        </p:nvSpPr>
        <p:spPr/>
        <p:txBody>
          <a:bodyPr/>
          <a:lstStyle/>
          <a:p>
            <a:fld id="{1571E0AE-C181-4A69-9DD5-2D28E123607F}" type="slidenum">
              <a:rPr lang="en-US" smtClean="0"/>
              <a:t>3</a:t>
            </a:fld>
            <a:endParaRPr lang="en-US"/>
          </a:p>
        </p:txBody>
      </p:sp>
    </p:spTree>
    <p:extLst>
      <p:ext uri="{BB962C8B-B14F-4D97-AF65-F5344CB8AC3E}">
        <p14:creationId xmlns:p14="http://schemas.microsoft.com/office/powerpoint/2010/main" val="1691269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700" b="1" dirty="0"/>
              <a:t>FUNCTIONALITY</a:t>
            </a:r>
          </a:p>
          <a:p>
            <a:endParaRPr lang="en-US" sz="1700" dirty="0"/>
          </a:p>
          <a:p>
            <a:pPr marL="302047" indent="-302047">
              <a:buFont typeface="Arial" panose="020B0604020202020204" pitchFamily="34" charset="0"/>
              <a:buChar char="•"/>
            </a:pPr>
            <a:r>
              <a:rPr lang="en-US" sz="1700" dirty="0"/>
              <a:t>One of the most basic tasks of an operating system is to take care of what are known as input/output (I/O) functions.</a:t>
            </a:r>
          </a:p>
          <a:p>
            <a:pPr marL="302047" indent="-302047">
              <a:buFont typeface="Arial" panose="020B0604020202020204" pitchFamily="34" charset="0"/>
              <a:buChar char="•"/>
            </a:pPr>
            <a:endParaRPr lang="en-US" sz="1700" dirty="0"/>
          </a:p>
          <a:p>
            <a:pPr marL="302047" indent="-302047">
              <a:buFont typeface="Arial" panose="020B0604020202020204" pitchFamily="34" charset="0"/>
              <a:buChar char="•"/>
            </a:pPr>
            <a:r>
              <a:rPr lang="en-US" sz="1700" dirty="0"/>
              <a:t>The I/O functions take requests from the software the user runs (the application software),  and translate them into low-level requests that the hardware can understand and carry out. </a:t>
            </a:r>
          </a:p>
          <a:p>
            <a:pPr marL="302047" indent="-302047">
              <a:buFont typeface="Arial" panose="020B0604020202020204" pitchFamily="34" charset="0"/>
              <a:buChar char="•"/>
            </a:pPr>
            <a:endParaRPr lang="en-US" sz="1700" dirty="0"/>
          </a:p>
          <a:p>
            <a:pPr marL="302047" indent="-302047">
              <a:buFont typeface="Arial" panose="020B0604020202020204" pitchFamily="34" charset="0"/>
              <a:buChar char="•"/>
            </a:pPr>
            <a:r>
              <a:rPr lang="en-US" sz="1700" dirty="0"/>
              <a:t>An interface between application software and hardware. </a:t>
            </a:r>
          </a:p>
          <a:p>
            <a:pPr marL="302047" indent="-302047">
              <a:buFont typeface="Arial" panose="020B0604020202020204" pitchFamily="34" charset="0"/>
              <a:buChar char="•"/>
            </a:pPr>
            <a:endParaRPr lang="en-US" sz="1700" dirty="0"/>
          </a:p>
          <a:p>
            <a:pPr marL="302047" indent="-302047">
              <a:buFont typeface="Arial" panose="020B0604020202020204" pitchFamily="34" charset="0"/>
              <a:buChar char="•"/>
            </a:pPr>
            <a:r>
              <a:rPr lang="en-US" sz="1700" dirty="0"/>
              <a:t>Operating systems perform the following I/O tasks:</a:t>
            </a:r>
          </a:p>
          <a:p>
            <a:pPr marL="785325" lvl="1" indent="-302047">
              <a:buFont typeface="Arial" panose="020B0604020202020204" pitchFamily="34" charset="0"/>
              <a:buChar char="•"/>
            </a:pPr>
            <a:r>
              <a:rPr lang="en-US" sz="1700" dirty="0"/>
              <a:t>Handle input from the keyboard, mouse, and other input devices</a:t>
            </a:r>
          </a:p>
          <a:p>
            <a:pPr marL="785325" lvl="1" indent="-302047">
              <a:buFont typeface="Arial" panose="020B0604020202020204" pitchFamily="34" charset="0"/>
              <a:buChar char="•"/>
            </a:pPr>
            <a:r>
              <a:rPr lang="en-US" sz="1700" dirty="0"/>
              <a:t>Handle output to the monitor and printer</a:t>
            </a:r>
          </a:p>
          <a:p>
            <a:pPr marL="785325" lvl="1" indent="-302047">
              <a:buFont typeface="Arial" panose="020B0604020202020204" pitchFamily="34" charset="0"/>
              <a:buChar char="•"/>
            </a:pPr>
            <a:r>
              <a:rPr lang="en-US" sz="1700" dirty="0"/>
              <a:t>Handle remote communications using a digital modem (such as a cable modem) or analog modem (for non-digital telephone communications)</a:t>
            </a:r>
          </a:p>
          <a:p>
            <a:pPr marL="785325" lvl="1" indent="-302047">
              <a:buFont typeface="Arial" panose="020B0604020202020204" pitchFamily="34" charset="0"/>
              <a:buChar char="•"/>
            </a:pPr>
            <a:r>
              <a:rPr lang="en-US" sz="1700" dirty="0"/>
              <a:t>Manage network communications, such as for a local network and the Internet</a:t>
            </a:r>
          </a:p>
          <a:p>
            <a:pPr marL="785325" lvl="1" indent="-302047">
              <a:buFont typeface="Arial" panose="020B0604020202020204" pitchFamily="34" charset="0"/>
              <a:buChar char="•"/>
            </a:pPr>
            <a:r>
              <a:rPr lang="en-US" sz="1700" dirty="0"/>
              <a:t>Control input/output for devices such as a network interface card</a:t>
            </a:r>
          </a:p>
          <a:p>
            <a:pPr marL="785325" lvl="1" indent="-302047">
              <a:buFont typeface="Arial" panose="020B0604020202020204" pitchFamily="34" charset="0"/>
              <a:buChar char="•"/>
            </a:pPr>
            <a:r>
              <a:rPr lang="en-US" sz="1700" dirty="0"/>
              <a:t>Control information storage and retrieval using various types of disk, DVD/CD-ROM, and removable storage drives</a:t>
            </a:r>
          </a:p>
          <a:p>
            <a:pPr marL="785325" lvl="1" indent="-302047">
              <a:buFont typeface="Arial" panose="020B0604020202020204" pitchFamily="34" charset="0"/>
              <a:buChar char="•"/>
            </a:pPr>
            <a:r>
              <a:rPr lang="en-US" sz="1700" dirty="0"/>
              <a:t>Enable multimedia use for voice and video composition or reproduction, such as recording video from a camera or playing music through speakers</a:t>
            </a:r>
          </a:p>
          <a:p>
            <a:endParaRPr lang="en-US" sz="1700" dirty="0"/>
          </a:p>
        </p:txBody>
      </p:sp>
      <p:sp>
        <p:nvSpPr>
          <p:cNvPr id="4" name="Slide Number Placeholder 3"/>
          <p:cNvSpPr>
            <a:spLocks noGrp="1"/>
          </p:cNvSpPr>
          <p:nvPr>
            <p:ph type="sldNum" sz="quarter" idx="10"/>
          </p:nvPr>
        </p:nvSpPr>
        <p:spPr/>
        <p:txBody>
          <a:bodyPr/>
          <a:lstStyle/>
          <a:p>
            <a:fld id="{1571E0AE-C181-4A69-9DD5-2D28E123607F}" type="slidenum">
              <a:rPr lang="en-US" smtClean="0"/>
              <a:t>5</a:t>
            </a:fld>
            <a:endParaRPr lang="en-US"/>
          </a:p>
        </p:txBody>
      </p:sp>
    </p:spTree>
    <p:extLst>
      <p:ext uri="{BB962C8B-B14F-4D97-AF65-F5344CB8AC3E}">
        <p14:creationId xmlns:p14="http://schemas.microsoft.com/office/powerpoint/2010/main" val="342511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700" dirty="0"/>
              <a:t>There are many elements that go into enabling an operating system to work with the computer on which it is loaded. </a:t>
            </a:r>
          </a:p>
          <a:p>
            <a:endParaRPr lang="en-US" sz="1700" dirty="0"/>
          </a:p>
          <a:p>
            <a:r>
              <a:rPr lang="en-US" sz="1700" dirty="0"/>
              <a:t>These include but are not limited to:</a:t>
            </a:r>
          </a:p>
          <a:p>
            <a:pPr marL="966554" lvl="1" indent="-483276">
              <a:buFont typeface="+mj-lt"/>
              <a:buAutoNum type="arabicPeriod"/>
            </a:pPr>
            <a:r>
              <a:rPr lang="en-US" sz="1700" dirty="0"/>
              <a:t>The kernel</a:t>
            </a:r>
          </a:p>
          <a:p>
            <a:pPr marL="966554" lvl="1" indent="-483276">
              <a:buFont typeface="+mj-lt"/>
              <a:buAutoNum type="arabicPeriod"/>
            </a:pPr>
            <a:r>
              <a:rPr lang="en-US" sz="1700" dirty="0"/>
              <a:t>Device drivers</a:t>
            </a:r>
          </a:p>
          <a:p>
            <a:pPr marL="966554" lvl="1" indent="-483276">
              <a:buFont typeface="+mj-lt"/>
              <a:buAutoNum type="arabicPeriod"/>
            </a:pPr>
            <a:r>
              <a:rPr lang="en-US" sz="1700" dirty="0"/>
              <a:t>Application software</a:t>
            </a:r>
          </a:p>
          <a:p>
            <a:pPr marL="966554" lvl="1" indent="-483276">
              <a:buFont typeface="+mj-lt"/>
              <a:buAutoNum type="arabicPeriod"/>
            </a:pPr>
            <a:r>
              <a:rPr lang="en-US" sz="1700" dirty="0"/>
              <a:t>BIOS/UEFI</a:t>
            </a:r>
          </a:p>
          <a:p>
            <a:endParaRPr lang="en-US" sz="1700" dirty="0"/>
          </a:p>
          <a:p>
            <a:r>
              <a:rPr lang="en-US" sz="1700" dirty="0"/>
              <a:t>All the above work together to bring to you a great computing experience.</a:t>
            </a:r>
          </a:p>
          <a:p>
            <a:endParaRPr lang="en-US" sz="1700" dirty="0"/>
          </a:p>
        </p:txBody>
      </p:sp>
      <p:sp>
        <p:nvSpPr>
          <p:cNvPr id="4" name="Slide Number Placeholder 3"/>
          <p:cNvSpPr>
            <a:spLocks noGrp="1"/>
          </p:cNvSpPr>
          <p:nvPr>
            <p:ph type="sldNum" sz="quarter" idx="10"/>
          </p:nvPr>
        </p:nvSpPr>
        <p:spPr/>
        <p:txBody>
          <a:bodyPr/>
          <a:lstStyle/>
          <a:p>
            <a:fld id="{1571E0AE-C181-4A69-9DD5-2D28E123607F}" type="slidenum">
              <a:rPr lang="en-US" smtClean="0"/>
              <a:t>6</a:t>
            </a:fld>
            <a:endParaRPr lang="en-US"/>
          </a:p>
        </p:txBody>
      </p:sp>
    </p:spTree>
    <p:extLst>
      <p:ext uri="{BB962C8B-B14F-4D97-AF65-F5344CB8AC3E}">
        <p14:creationId xmlns:p14="http://schemas.microsoft.com/office/powerpoint/2010/main" val="1971791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1638" indent="-241638">
              <a:buAutoNum type="arabicPeriod"/>
            </a:pPr>
            <a:r>
              <a:rPr lang="en-US" sz="1700" b="1" dirty="0"/>
              <a:t>KERNEL</a:t>
            </a:r>
          </a:p>
          <a:p>
            <a:endParaRPr lang="en-US" sz="1700" dirty="0"/>
          </a:p>
          <a:p>
            <a:r>
              <a:rPr lang="en-US" sz="1700" dirty="0"/>
              <a:t>The kernel consists of the essential program code of the operating system. </a:t>
            </a:r>
          </a:p>
          <a:p>
            <a:r>
              <a:rPr lang="en-US" sz="1700" dirty="0"/>
              <a:t>Compare this to a vehicle: </a:t>
            </a:r>
          </a:p>
          <a:p>
            <a:r>
              <a:rPr lang="en-US" sz="1700" dirty="0"/>
              <a:t>The engine in a vehicle is essentially at the heart of the vehicle enabling it to transport the driver and passengers. </a:t>
            </a:r>
          </a:p>
          <a:p>
            <a:r>
              <a:rPr lang="en-US" sz="1700" dirty="0"/>
              <a:t>However, the car’s driver uses human interfaces, such as the steering wheel, throttle pedal, and dashboard controls to communicate with the engine. </a:t>
            </a:r>
          </a:p>
          <a:p>
            <a:r>
              <a:rPr lang="en-US" sz="1700" dirty="0"/>
              <a:t>In the same way, the kernel might be thought of as the software engine that drives a computer and the desktop or shell is the human interface that enables the user to interact with the kernel.</a:t>
            </a:r>
          </a:p>
          <a:p>
            <a:endParaRPr lang="en-US" sz="1700" dirty="0"/>
          </a:p>
          <a:p>
            <a:r>
              <a:rPr lang="en-US" sz="1700" b="1" dirty="0"/>
              <a:t>Kernel Jobs…</a:t>
            </a:r>
          </a:p>
          <a:p>
            <a:endParaRPr lang="en-US" sz="1700" b="1" dirty="0"/>
          </a:p>
          <a:p>
            <a:r>
              <a:rPr lang="en-US" sz="1700" dirty="0"/>
              <a:t>The jobs performed by the kernel can include:</a:t>
            </a:r>
          </a:p>
          <a:p>
            <a:pPr lvl="1"/>
            <a:endParaRPr lang="en-US" sz="1700" dirty="0"/>
          </a:p>
          <a:p>
            <a:pPr lvl="1"/>
            <a:r>
              <a:rPr lang="en-US" sz="1700" dirty="0"/>
              <a:t>Managing interactions with the CPU</a:t>
            </a:r>
          </a:p>
          <a:p>
            <a:pPr lvl="1"/>
            <a:r>
              <a:rPr lang="en-US" sz="1700" dirty="0"/>
              <a:t>Starting, managing, and scheduling programs that handle I/O activities, including device and networking activities</a:t>
            </a:r>
          </a:p>
          <a:p>
            <a:pPr lvl="1"/>
            <a:r>
              <a:rPr lang="en-US" sz="1700" dirty="0"/>
              <a:t>Handling basic computer security</a:t>
            </a:r>
          </a:p>
          <a:p>
            <a:pPr lvl="1"/>
            <a:r>
              <a:rPr lang="en-US" sz="1700" dirty="0"/>
              <a:t>Managing use of the computer’s memory (RAM)</a:t>
            </a:r>
          </a:p>
          <a:p>
            <a:pPr lvl="1"/>
            <a:r>
              <a:rPr lang="en-US" sz="1700" dirty="0"/>
              <a:t>Managing priority levels assigned to programs and computer processes</a:t>
            </a:r>
          </a:p>
          <a:p>
            <a:endParaRPr lang="en-US" sz="1700" dirty="0"/>
          </a:p>
        </p:txBody>
      </p:sp>
      <p:sp>
        <p:nvSpPr>
          <p:cNvPr id="4" name="Slide Number Placeholder 3"/>
          <p:cNvSpPr>
            <a:spLocks noGrp="1"/>
          </p:cNvSpPr>
          <p:nvPr>
            <p:ph type="sldNum" sz="quarter" idx="10"/>
          </p:nvPr>
        </p:nvSpPr>
        <p:spPr/>
        <p:txBody>
          <a:bodyPr/>
          <a:lstStyle/>
          <a:p>
            <a:fld id="{1571E0AE-C181-4A69-9DD5-2D28E123607F}" type="slidenum">
              <a:rPr lang="en-US" smtClean="0"/>
              <a:t>7</a:t>
            </a:fld>
            <a:endParaRPr lang="en-US"/>
          </a:p>
        </p:txBody>
      </p:sp>
    </p:spTree>
    <p:extLst>
      <p:ext uri="{BB962C8B-B14F-4D97-AF65-F5344CB8AC3E}">
        <p14:creationId xmlns:p14="http://schemas.microsoft.com/office/powerpoint/2010/main" val="238412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700" b="1" dirty="0"/>
              <a:t>3. THE OS AND DEVICE DRIVERS</a:t>
            </a:r>
          </a:p>
          <a:p>
            <a:endParaRPr lang="en-US" sz="1700" dirty="0"/>
          </a:p>
          <a:p>
            <a:pPr marL="181229" indent="-181229">
              <a:buFont typeface="Arial" panose="020B0604020202020204" pitchFamily="34" charset="0"/>
              <a:buChar char="•"/>
            </a:pPr>
            <a:r>
              <a:rPr lang="en-US" sz="1700" dirty="0"/>
              <a:t>The operating system communicates and works directly with many devices, such as the monitor, keyboard, disk drives, mouse, network adaptor, speakers, and so on. </a:t>
            </a:r>
          </a:p>
          <a:p>
            <a:pPr marL="181229" indent="-181229">
              <a:buFont typeface="Arial" panose="020B0604020202020204" pitchFamily="34" charset="0"/>
              <a:buChar char="•"/>
            </a:pPr>
            <a:endParaRPr lang="en-US" sz="1700" dirty="0"/>
          </a:p>
          <a:p>
            <a:pPr marL="181229" indent="-181229">
              <a:buFont typeface="Arial" panose="020B0604020202020204" pitchFamily="34" charset="0"/>
              <a:buChar char="•"/>
            </a:pPr>
            <a:r>
              <a:rPr lang="en-US" sz="1700" dirty="0"/>
              <a:t>Some operating system programs exchange information with specific hardware (chips) inside the computer that control these devices. </a:t>
            </a:r>
          </a:p>
          <a:p>
            <a:pPr marL="181229" indent="-181229">
              <a:buFont typeface="Arial" panose="020B0604020202020204" pitchFamily="34" charset="0"/>
              <a:buChar char="•"/>
            </a:pPr>
            <a:endParaRPr lang="en-US" sz="1700" dirty="0"/>
          </a:p>
          <a:p>
            <a:pPr marL="181229" indent="-181229">
              <a:buFont typeface="Arial" panose="020B0604020202020204" pitchFamily="34" charset="0"/>
              <a:buChar char="•"/>
            </a:pPr>
            <a:r>
              <a:rPr lang="en-US" sz="1700" dirty="0"/>
              <a:t>The code (instructions) for this information exchange is typically referred to as a device driver. </a:t>
            </a:r>
          </a:p>
          <a:p>
            <a:pPr marL="181229" indent="-181229">
              <a:buFont typeface="Arial" panose="020B0604020202020204" pitchFamily="34" charset="0"/>
              <a:buChar char="•"/>
            </a:pPr>
            <a:endParaRPr lang="en-US" sz="1700" dirty="0"/>
          </a:p>
          <a:p>
            <a:pPr marL="181229" indent="-181229">
              <a:buFont typeface="Arial" panose="020B0604020202020204" pitchFamily="34" charset="0"/>
              <a:buChar char="•"/>
            </a:pPr>
            <a:r>
              <a:rPr lang="en-US" sz="1700" dirty="0"/>
              <a:t>A device driver translates computer code to display text on a screen, or translates movements of a mouse into action, for example.</a:t>
            </a:r>
          </a:p>
          <a:p>
            <a:endParaRPr lang="en-US" sz="1700" dirty="0"/>
          </a:p>
          <a:p>
            <a:endParaRPr lang="en-US" sz="1700" dirty="0"/>
          </a:p>
        </p:txBody>
      </p:sp>
      <p:sp>
        <p:nvSpPr>
          <p:cNvPr id="4" name="Slide Number Placeholder 3"/>
          <p:cNvSpPr>
            <a:spLocks noGrp="1"/>
          </p:cNvSpPr>
          <p:nvPr>
            <p:ph type="sldNum" sz="quarter" idx="10"/>
          </p:nvPr>
        </p:nvSpPr>
        <p:spPr/>
        <p:txBody>
          <a:bodyPr/>
          <a:lstStyle/>
          <a:p>
            <a:fld id="{1571E0AE-C181-4A69-9DD5-2D28E123607F}" type="slidenum">
              <a:rPr lang="en-US" smtClean="0"/>
              <a:t>8</a:t>
            </a:fld>
            <a:endParaRPr lang="en-US"/>
          </a:p>
        </p:txBody>
      </p:sp>
    </p:spTree>
    <p:extLst>
      <p:ext uri="{BB962C8B-B14F-4D97-AF65-F5344CB8AC3E}">
        <p14:creationId xmlns:p14="http://schemas.microsoft.com/office/powerpoint/2010/main" val="3232208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700" b="1" dirty="0"/>
              <a:t>4. APPLICATION SOFTWARE</a:t>
            </a:r>
          </a:p>
          <a:p>
            <a:endParaRPr lang="en-US" sz="1700" dirty="0"/>
          </a:p>
          <a:p>
            <a:r>
              <a:rPr lang="en-US" sz="1700" dirty="0"/>
              <a:t>In addition to communicating with computer hardware, the operating system communicates with the application software running on the computer.  </a:t>
            </a:r>
          </a:p>
          <a:p>
            <a:r>
              <a:rPr lang="en-US" sz="1700" dirty="0"/>
              <a:t>Application software is a fairly vague term; it can mean a word processor, spreadsheet, database, computer game, or many types of other applications. Basically, it means any program a user might choose to run on the computer. </a:t>
            </a:r>
          </a:p>
          <a:p>
            <a:r>
              <a:rPr lang="en-US" sz="1700" dirty="0"/>
              <a:t>If an application program accesses a piece of hardware, it sends a request to the operating system to execute the job. </a:t>
            </a:r>
          </a:p>
          <a:p>
            <a:pPr lvl="1"/>
            <a:r>
              <a:rPr lang="en-US" sz="1700" dirty="0"/>
              <a:t>For example, the application program may have to access the keyboard to see if a user has pressed a key, or the monitor to show the user a message. This makes the application programmer’s job easier because the user does not have to know exactly how to manipulate the chips in the computer to communicate with the keyboard, monitor, or printer. The user only has to know how to communicate with the operating system.</a:t>
            </a:r>
          </a:p>
        </p:txBody>
      </p:sp>
      <p:sp>
        <p:nvSpPr>
          <p:cNvPr id="4" name="Slide Number Placeholder 3"/>
          <p:cNvSpPr>
            <a:spLocks noGrp="1"/>
          </p:cNvSpPr>
          <p:nvPr>
            <p:ph type="sldNum" sz="quarter" idx="10"/>
          </p:nvPr>
        </p:nvSpPr>
        <p:spPr/>
        <p:txBody>
          <a:bodyPr/>
          <a:lstStyle/>
          <a:p>
            <a:fld id="{1571E0AE-C181-4A69-9DD5-2D28E123607F}" type="slidenum">
              <a:rPr lang="en-US" smtClean="0"/>
              <a:t>9</a:t>
            </a:fld>
            <a:endParaRPr lang="en-US"/>
          </a:p>
        </p:txBody>
      </p:sp>
    </p:spTree>
    <p:extLst>
      <p:ext uri="{BB962C8B-B14F-4D97-AF65-F5344CB8AC3E}">
        <p14:creationId xmlns:p14="http://schemas.microsoft.com/office/powerpoint/2010/main" val="3772690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700" b="1" dirty="0"/>
              <a:t>5. BIOS</a:t>
            </a:r>
          </a:p>
          <a:p>
            <a:endParaRPr lang="en-US" sz="1700" dirty="0"/>
          </a:p>
          <a:p>
            <a:r>
              <a:rPr lang="en-US" sz="1700" dirty="0"/>
              <a:t>An essential step in starting a computer is to load the basic input/output system, or BIOS.</a:t>
            </a:r>
          </a:p>
          <a:p>
            <a:r>
              <a:rPr lang="en-US" sz="1700" dirty="0"/>
              <a:t>The BIOS is low-level program code that:</a:t>
            </a:r>
          </a:p>
          <a:p>
            <a:pPr marL="785325" lvl="1" indent="-302047">
              <a:buFont typeface="Arial" panose="020B0604020202020204" pitchFamily="34" charset="0"/>
              <a:buChar char="•"/>
            </a:pPr>
            <a:r>
              <a:rPr lang="en-US" sz="1700" dirty="0"/>
              <a:t>Initiates and enables communications with hardware devices</a:t>
            </a:r>
          </a:p>
          <a:p>
            <a:pPr marL="785325" lvl="1" indent="-302047">
              <a:buFont typeface="Arial" panose="020B0604020202020204" pitchFamily="34" charset="0"/>
              <a:buChar char="•"/>
            </a:pPr>
            <a:r>
              <a:rPr lang="en-US" sz="1700" dirty="0"/>
              <a:t>Performs tests at startup, such as memory and hardware component tests, which are in total called the power-on self test (POST)</a:t>
            </a:r>
          </a:p>
          <a:p>
            <a:pPr marL="785325" lvl="1" indent="-302047">
              <a:buFont typeface="Arial" panose="020B0604020202020204" pitchFamily="34" charset="0"/>
              <a:buChar char="•"/>
            </a:pPr>
            <a:r>
              <a:rPr lang="en-US" sz="1700" dirty="0"/>
              <a:t>Conducts basic hardware and software communications inside the computer</a:t>
            </a:r>
          </a:p>
          <a:p>
            <a:pPr marL="785325" lvl="1" indent="-302047">
              <a:buFont typeface="Arial" panose="020B0604020202020204" pitchFamily="34" charset="0"/>
              <a:buChar char="•"/>
            </a:pPr>
            <a:r>
              <a:rPr lang="en-US" sz="1700" dirty="0"/>
              <a:t>Starts a full-fledged operating system that interfaces with the user</a:t>
            </a:r>
          </a:p>
          <a:p>
            <a:r>
              <a:rPr lang="en-US" sz="1700" dirty="0"/>
              <a:t>Some consider the BIOS a rudimentary operating system and others consider it to simply be a set of important program code routines between the hardware and the main operating system.</a:t>
            </a:r>
          </a:p>
          <a:p>
            <a:endParaRPr lang="en-US" sz="1700" dirty="0"/>
          </a:p>
        </p:txBody>
      </p:sp>
      <p:sp>
        <p:nvSpPr>
          <p:cNvPr id="4" name="Slide Number Placeholder 3"/>
          <p:cNvSpPr>
            <a:spLocks noGrp="1"/>
          </p:cNvSpPr>
          <p:nvPr>
            <p:ph type="sldNum" sz="quarter" idx="10"/>
          </p:nvPr>
        </p:nvSpPr>
        <p:spPr/>
        <p:txBody>
          <a:bodyPr/>
          <a:lstStyle/>
          <a:p>
            <a:fld id="{1571E0AE-C181-4A69-9DD5-2D28E123607F}" type="slidenum">
              <a:rPr lang="en-US" smtClean="0"/>
              <a:t>10</a:t>
            </a:fld>
            <a:endParaRPr lang="en-US"/>
          </a:p>
        </p:txBody>
      </p:sp>
    </p:spTree>
    <p:extLst>
      <p:ext uri="{BB962C8B-B14F-4D97-AF65-F5344CB8AC3E}">
        <p14:creationId xmlns:p14="http://schemas.microsoft.com/office/powerpoint/2010/main" val="13791658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FE04651F-6D59-47E9-B5E2-96017F01208F}" type="datetimeFigureOut">
              <a:rPr lang="en-US" smtClean="0"/>
              <a:t>6/9/2022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9D0831-05EA-44CB-A360-BED333D540C9}" type="slidenum">
              <a:rPr lang="en-US" smtClean="0"/>
              <a:t>‹#›</a:t>
            </a:fld>
            <a:endParaRPr lang="en-US"/>
          </a:p>
        </p:txBody>
      </p:sp>
      <p:pic>
        <p:nvPicPr>
          <p:cNvPr id="11" name="Picture 10" descr="Logo&#10;&#10;Description automatically generated">
            <a:extLst>
              <a:ext uri="{FF2B5EF4-FFF2-40B4-BE49-F238E27FC236}">
                <a16:creationId xmlns:a16="http://schemas.microsoft.com/office/drawing/2014/main" id="{5AC7AA84-19D2-152C-D425-AF384B7538FE}"/>
              </a:ext>
            </a:extLst>
          </p:cNvPr>
          <p:cNvPicPr>
            <a:picLocks noChangeAspect="1"/>
          </p:cNvPicPr>
          <p:nvPr userDrawn="1"/>
        </p:nvPicPr>
        <p:blipFill rotWithShape="1">
          <a:blip r:embed="rId2">
            <a:alphaModFix amt="12000"/>
            <a:grayscl/>
            <a:extLst>
              <a:ext uri="{28A0092B-C50C-407E-A947-70E740481C1C}">
                <a14:useLocalDpi xmlns:a14="http://schemas.microsoft.com/office/drawing/2010/main" val="0"/>
              </a:ext>
            </a:extLst>
          </a:blip>
          <a:srcRect t="22075" b="11653"/>
          <a:stretch/>
        </p:blipFill>
        <p:spPr>
          <a:xfrm>
            <a:off x="20" y="1"/>
            <a:ext cx="12191980" cy="5938683"/>
          </a:xfrm>
          <a:prstGeom prst="rect">
            <a:avLst/>
          </a:prstGeom>
          <a:effectLst>
            <a:reflection blurRad="38100" stA="55000" endPos="15000" dir="5400000" sy="-100000" algn="bl" rotWithShape="0"/>
          </a:effectLst>
        </p:spPr>
      </p:pic>
    </p:spTree>
    <p:extLst>
      <p:ext uri="{BB962C8B-B14F-4D97-AF65-F5344CB8AC3E}">
        <p14:creationId xmlns:p14="http://schemas.microsoft.com/office/powerpoint/2010/main" val="3323648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3476717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2527504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44591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2594651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E04651F-6D59-47E9-B5E2-96017F01208F}" type="datetimeFigureOut">
              <a:rPr lang="en-US" smtClean="0"/>
              <a:t>6/9/2022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9756236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E04651F-6D59-47E9-B5E2-96017F01208F}" type="datetimeFigureOut">
              <a:rPr lang="en-US" smtClean="0"/>
              <a:t>6/9/2022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2326887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04651F-6D59-47E9-B5E2-96017F01208F}"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2349005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04651F-6D59-47E9-B5E2-96017F01208F}"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40752824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887200" cy="1066800"/>
          </a:xfrm>
        </p:spPr>
        <p:txBody>
          <a:bodyPr/>
          <a:lstStyle/>
          <a:p>
            <a:r>
              <a:rPr lang="en-US"/>
              <a:t>Click to edit Master title style</a:t>
            </a:r>
          </a:p>
        </p:txBody>
      </p:sp>
      <p:sp>
        <p:nvSpPr>
          <p:cNvPr id="3" name="Text Placeholder 2"/>
          <p:cNvSpPr>
            <a:spLocks noGrp="1"/>
          </p:cNvSpPr>
          <p:nvPr>
            <p:ph type="body" sz="half" idx="1"/>
          </p:nvPr>
        </p:nvSpPr>
        <p:spPr>
          <a:xfrm>
            <a:off x="609600" y="1874838"/>
            <a:ext cx="53848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74838"/>
            <a:ext cx="53848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0" y="6553200"/>
            <a:ext cx="1625600" cy="304800"/>
          </a:xfrm>
          <a:prstGeom prst="rect">
            <a:avLst/>
          </a:prstGeom>
        </p:spPr>
        <p:txBody>
          <a:bodyPr/>
          <a:lstStyle>
            <a:lvl1pPr>
              <a:defRPr/>
            </a:lvl1pPr>
          </a:lstStyle>
          <a:p>
            <a:pPr>
              <a:defRPr/>
            </a:pPr>
            <a:r>
              <a:rPr lang="en-US"/>
              <a:t>Masaru Okuda</a:t>
            </a:r>
          </a:p>
        </p:txBody>
      </p:sp>
      <p:sp>
        <p:nvSpPr>
          <p:cNvPr id="6" name="Footer Placeholder 5"/>
          <p:cNvSpPr>
            <a:spLocks noGrp="1"/>
          </p:cNvSpPr>
          <p:nvPr>
            <p:ph type="ftr" sz="quarter" idx="11"/>
          </p:nvPr>
        </p:nvSpPr>
        <p:spPr>
          <a:xfrm>
            <a:off x="1828800" y="6553200"/>
            <a:ext cx="9550400" cy="304800"/>
          </a:xfrm>
          <a:prstGeom prst="rect">
            <a:avLst/>
          </a:prstGeom>
        </p:spPr>
        <p:txBody>
          <a:bodyPr/>
          <a:lstStyle>
            <a:lvl1pPr>
              <a:defRPr/>
            </a:lvl1pPr>
          </a:lstStyle>
          <a:p>
            <a:pPr>
              <a:defRPr/>
            </a:pPr>
            <a:r>
              <a:rPr lang="en-US" dirty="0"/>
              <a:t>CNM 133</a:t>
            </a:r>
          </a:p>
        </p:txBody>
      </p:sp>
      <p:sp>
        <p:nvSpPr>
          <p:cNvPr id="7" name="Slide Number Placeholder 6"/>
          <p:cNvSpPr>
            <a:spLocks noGrp="1"/>
          </p:cNvSpPr>
          <p:nvPr>
            <p:ph type="sldNum" sz="quarter" idx="12"/>
          </p:nvPr>
        </p:nvSpPr>
        <p:spPr>
          <a:xfrm>
            <a:off x="11582400" y="6324600"/>
            <a:ext cx="609600" cy="533400"/>
          </a:xfrm>
        </p:spPr>
        <p:txBody>
          <a:bodyPr/>
          <a:lstStyle>
            <a:lvl1pPr>
              <a:defRPr/>
            </a:lvl1pPr>
          </a:lstStyle>
          <a:p>
            <a:fld id="{E10B2A6B-EBC4-4453-A93D-DCCADB259E5E}" type="slidenum">
              <a:rPr lang="en-US"/>
              <a:pPr/>
              <a:t>‹#›</a:t>
            </a:fld>
            <a:endParaRPr lang="en-US"/>
          </a:p>
        </p:txBody>
      </p:sp>
    </p:spTree>
    <p:extLst>
      <p:ext uri="{BB962C8B-B14F-4D97-AF65-F5344CB8AC3E}">
        <p14:creationId xmlns:p14="http://schemas.microsoft.com/office/powerpoint/2010/main" val="5739704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203200" y="76200"/>
            <a:ext cx="11887200" cy="1066800"/>
          </a:xfrm>
        </p:spPr>
        <p:txBody>
          <a:bodyPr/>
          <a:lstStyle/>
          <a:p>
            <a:r>
              <a:rPr lang="en-US"/>
              <a:t>Click to edit Master title style</a:t>
            </a:r>
          </a:p>
        </p:txBody>
      </p:sp>
      <p:sp>
        <p:nvSpPr>
          <p:cNvPr id="3" name="Content Placeholder 2"/>
          <p:cNvSpPr>
            <a:spLocks noGrp="1"/>
          </p:cNvSpPr>
          <p:nvPr>
            <p:ph sz="quarter" idx="1"/>
          </p:nvPr>
        </p:nvSpPr>
        <p:spPr>
          <a:xfrm>
            <a:off x="609600" y="1874839"/>
            <a:ext cx="53848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09600" y="4213226"/>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half" idx="3"/>
          </p:nvPr>
        </p:nvSpPr>
        <p:spPr>
          <a:xfrm>
            <a:off x="6197600" y="1874838"/>
            <a:ext cx="53848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0" y="6553200"/>
            <a:ext cx="1625600" cy="304800"/>
          </a:xfrm>
          <a:prstGeom prst="rect">
            <a:avLst/>
          </a:prstGeom>
        </p:spPr>
        <p:txBody>
          <a:bodyPr/>
          <a:lstStyle>
            <a:lvl1pPr>
              <a:defRPr/>
            </a:lvl1pPr>
          </a:lstStyle>
          <a:p>
            <a:pPr>
              <a:defRPr/>
            </a:pPr>
            <a:r>
              <a:rPr lang="en-US"/>
              <a:t>Masaru Okuda</a:t>
            </a:r>
          </a:p>
        </p:txBody>
      </p:sp>
      <p:sp>
        <p:nvSpPr>
          <p:cNvPr id="7" name="Footer Placeholder 6"/>
          <p:cNvSpPr>
            <a:spLocks noGrp="1"/>
          </p:cNvSpPr>
          <p:nvPr>
            <p:ph type="ftr" sz="quarter" idx="11"/>
          </p:nvPr>
        </p:nvSpPr>
        <p:spPr>
          <a:xfrm>
            <a:off x="1828800" y="6553200"/>
            <a:ext cx="9550400" cy="304800"/>
          </a:xfrm>
          <a:prstGeom prst="rect">
            <a:avLst/>
          </a:prstGeom>
        </p:spPr>
        <p:txBody>
          <a:bodyPr/>
          <a:lstStyle>
            <a:lvl1pPr>
              <a:defRPr/>
            </a:lvl1pPr>
          </a:lstStyle>
          <a:p>
            <a:pPr>
              <a:defRPr/>
            </a:pPr>
            <a:r>
              <a:rPr lang="en-US" dirty="0"/>
              <a:t>CNM 133</a:t>
            </a:r>
          </a:p>
        </p:txBody>
      </p:sp>
      <p:sp>
        <p:nvSpPr>
          <p:cNvPr id="8" name="Slide Number Placeholder 7"/>
          <p:cNvSpPr>
            <a:spLocks noGrp="1"/>
          </p:cNvSpPr>
          <p:nvPr>
            <p:ph type="sldNum" sz="quarter" idx="12"/>
          </p:nvPr>
        </p:nvSpPr>
        <p:spPr>
          <a:xfrm>
            <a:off x="11582400" y="6324600"/>
            <a:ext cx="609600" cy="533400"/>
          </a:xfrm>
        </p:spPr>
        <p:txBody>
          <a:bodyPr/>
          <a:lstStyle>
            <a:lvl1pPr>
              <a:defRPr/>
            </a:lvl1pPr>
          </a:lstStyle>
          <a:p>
            <a:fld id="{B0AF835C-7979-45FD-A085-B0AE25DA56B2}" type="slidenum">
              <a:rPr lang="en-US"/>
              <a:pPr/>
              <a:t>‹#›</a:t>
            </a:fld>
            <a:endParaRPr lang="en-US"/>
          </a:p>
        </p:txBody>
      </p:sp>
    </p:spTree>
    <p:extLst>
      <p:ext uri="{BB962C8B-B14F-4D97-AF65-F5344CB8AC3E}">
        <p14:creationId xmlns:p14="http://schemas.microsoft.com/office/powerpoint/2010/main" val="998364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04651F-6D59-47E9-B5E2-96017F01208F}"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37714270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04651F-6D59-47E9-B5E2-96017F01208F}" type="datetimeFigureOut">
              <a:rPr lang="en-US" smtClean="0"/>
              <a:t>6/9/2022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9D0831-05EA-44CB-A360-BED333D540C9}" type="slidenum">
              <a:rPr lang="en-US" smtClean="0"/>
              <a:t>‹#›</a:t>
            </a:fld>
            <a:endParaRPr lang="en-US"/>
          </a:p>
        </p:txBody>
      </p:sp>
      <p:pic>
        <p:nvPicPr>
          <p:cNvPr id="10" name="Picture 9" descr="Logo&#10;&#10;Description automatically generated">
            <a:extLst>
              <a:ext uri="{FF2B5EF4-FFF2-40B4-BE49-F238E27FC236}">
                <a16:creationId xmlns:a16="http://schemas.microsoft.com/office/drawing/2014/main" id="{320D74B6-AAEE-15D4-A3FD-82887E59573A}"/>
              </a:ext>
            </a:extLst>
          </p:cNvPr>
          <p:cNvPicPr>
            <a:picLocks noChangeAspect="1"/>
          </p:cNvPicPr>
          <p:nvPr userDrawn="1"/>
        </p:nvPicPr>
        <p:blipFill rotWithShape="1">
          <a:blip r:embed="rId2">
            <a:alphaModFix amt="12000"/>
            <a:grayscl/>
            <a:extLst>
              <a:ext uri="{28A0092B-C50C-407E-A947-70E740481C1C}">
                <a14:useLocalDpi xmlns:a14="http://schemas.microsoft.com/office/drawing/2010/main" val="0"/>
              </a:ext>
            </a:extLst>
          </a:blip>
          <a:srcRect t="22075" b="11653"/>
          <a:stretch/>
        </p:blipFill>
        <p:spPr>
          <a:xfrm>
            <a:off x="20" y="1"/>
            <a:ext cx="12191980" cy="5938683"/>
          </a:xfrm>
          <a:prstGeom prst="rect">
            <a:avLst/>
          </a:prstGeom>
          <a:effectLst>
            <a:reflection blurRad="38100" stA="55000" endPos="15000" dir="5400000" sy="-100000" algn="bl" rotWithShape="0"/>
          </a:effectLst>
        </p:spPr>
      </p:pic>
    </p:spTree>
    <p:extLst>
      <p:ext uri="{BB962C8B-B14F-4D97-AF65-F5344CB8AC3E}">
        <p14:creationId xmlns:p14="http://schemas.microsoft.com/office/powerpoint/2010/main" val="1158588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04651F-6D59-47E9-B5E2-96017F01208F}" type="datetimeFigureOut">
              <a:rPr lang="en-US" smtClean="0"/>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502754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04651F-6D59-47E9-B5E2-96017F01208F}" type="datetimeFigureOut">
              <a:rPr lang="en-US" smtClean="0"/>
              <a:t>6/9/2022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452993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04651F-6D59-47E9-B5E2-96017F01208F}" type="datetimeFigureOut">
              <a:rPr lang="en-US" smtClean="0"/>
              <a:t>6/9/2022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1190884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04651F-6D59-47E9-B5E2-96017F01208F}" type="datetimeFigureOut">
              <a:rPr lang="en-US" smtClean="0"/>
              <a:t>6/9/2022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2396664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149161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04651F-6D59-47E9-B5E2-96017F01208F}" type="datetimeFigureOut">
              <a:rPr lang="en-US" smtClean="0"/>
              <a:t>6/9/2022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9D0831-05EA-44CB-A360-BED333D540C9}" type="slidenum">
              <a:rPr lang="en-US" smtClean="0"/>
              <a:t>‹#›</a:t>
            </a:fld>
            <a:endParaRPr lang="en-US"/>
          </a:p>
        </p:txBody>
      </p:sp>
    </p:spTree>
    <p:extLst>
      <p:ext uri="{BB962C8B-B14F-4D97-AF65-F5344CB8AC3E}">
        <p14:creationId xmlns:p14="http://schemas.microsoft.com/office/powerpoint/2010/main" val="1369553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E04651F-6D59-47E9-B5E2-96017F01208F}" type="datetimeFigureOut">
              <a:rPr lang="en-US" smtClean="0"/>
              <a:t>6/9/2022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99D0831-05EA-44CB-A360-BED333D540C9}" type="slidenum">
              <a:rPr lang="en-US" smtClean="0"/>
              <a:t>‹#›</a:t>
            </a:fld>
            <a:endParaRPr lang="en-US"/>
          </a:p>
        </p:txBody>
      </p:sp>
    </p:spTree>
    <p:extLst>
      <p:ext uri="{BB962C8B-B14F-4D97-AF65-F5344CB8AC3E}">
        <p14:creationId xmlns:p14="http://schemas.microsoft.com/office/powerpoint/2010/main" val="378320735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image" Target="../media/image3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jpg"/></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1.jp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image" Target="../media/image14.png"/><Relationship Id="rId9" Type="http://schemas.openxmlformats.org/officeDocument/2006/relationships/image" Target="../media/image18.jpg"/></Relationships>
</file>

<file path=ppt/slides/_rels/slide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5C4FE-7DF0-4788-AB36-DC6E779E4A0A}"/>
              </a:ext>
            </a:extLst>
          </p:cNvPr>
          <p:cNvSpPr>
            <a:spLocks noGrp="1"/>
          </p:cNvSpPr>
          <p:nvPr>
            <p:ph type="ctrTitle"/>
          </p:nvPr>
        </p:nvSpPr>
        <p:spPr/>
        <p:txBody>
          <a:bodyPr/>
          <a:lstStyle/>
          <a:p>
            <a:r>
              <a:rPr lang="en-US" dirty="0"/>
              <a:t>Operating Systems</a:t>
            </a:r>
          </a:p>
        </p:txBody>
      </p:sp>
      <p:sp>
        <p:nvSpPr>
          <p:cNvPr id="5" name="Subtitle 4">
            <a:extLst>
              <a:ext uri="{FF2B5EF4-FFF2-40B4-BE49-F238E27FC236}">
                <a16:creationId xmlns:a16="http://schemas.microsoft.com/office/drawing/2014/main" id="{A913097C-6B4F-546E-EAF1-C0BE3E879C1D}"/>
              </a:ext>
            </a:extLst>
          </p:cNvPr>
          <p:cNvSpPr>
            <a:spLocks noGrp="1"/>
          </p:cNvSpPr>
          <p:nvPr>
            <p:ph type="subTitle" idx="1"/>
          </p:nvPr>
        </p:nvSpPr>
        <p:spPr/>
        <p:txBody>
          <a:bodyPr/>
          <a:lstStyle/>
          <a:p>
            <a:r>
              <a:rPr lang="en-US" dirty="0"/>
              <a:t>UBMS Stem Experience: Jurassic Park</a:t>
            </a:r>
          </a:p>
        </p:txBody>
      </p:sp>
    </p:spTree>
    <p:extLst>
      <p:ext uri="{BB962C8B-B14F-4D97-AF65-F5344CB8AC3E}">
        <p14:creationId xmlns:p14="http://schemas.microsoft.com/office/powerpoint/2010/main" val="2305525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ll, monitor, black&#10;&#10;Description automatically generated">
            <a:extLst>
              <a:ext uri="{FF2B5EF4-FFF2-40B4-BE49-F238E27FC236}">
                <a16:creationId xmlns:a16="http://schemas.microsoft.com/office/drawing/2014/main" id="{93BB94E5-13B4-4BBB-84BE-D82E213011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3176" y="1485586"/>
            <a:ext cx="5199667" cy="4199731"/>
          </a:xfrm>
          <a:prstGeom prst="rect">
            <a:avLst/>
          </a:prstGeom>
        </p:spPr>
      </p:pic>
      <p:sp>
        <p:nvSpPr>
          <p:cNvPr id="2" name="Title 1"/>
          <p:cNvSpPr>
            <a:spLocks noGrp="1"/>
          </p:cNvSpPr>
          <p:nvPr>
            <p:ph type="title"/>
          </p:nvPr>
        </p:nvSpPr>
        <p:spPr/>
        <p:txBody>
          <a:bodyPr/>
          <a:lstStyle/>
          <a:p>
            <a:r>
              <a:rPr lang="en-US" dirty="0"/>
              <a:t>4.  BIOS/UEFI</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273" y="1485586"/>
            <a:ext cx="5702570" cy="316368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9484" y="3197180"/>
            <a:ext cx="3835927" cy="3835927"/>
          </a:xfrm>
          <a:prstGeom prst="rect">
            <a:avLst/>
          </a:prstGeom>
          <a:effectLst>
            <a:softEdge rad="635000"/>
          </a:effectLst>
        </p:spPr>
      </p:pic>
      <p:sp>
        <p:nvSpPr>
          <p:cNvPr id="7" name="Rectangle 6">
            <a:extLst>
              <a:ext uri="{FF2B5EF4-FFF2-40B4-BE49-F238E27FC236}">
                <a16:creationId xmlns:a16="http://schemas.microsoft.com/office/drawing/2014/main" id="{E1C0FFA5-FD29-46A9-A6B5-FB3F5188CB5A}"/>
              </a:ext>
            </a:extLst>
          </p:cNvPr>
          <p:cNvSpPr/>
          <p:nvPr/>
        </p:nvSpPr>
        <p:spPr>
          <a:xfrm>
            <a:off x="288377" y="4691395"/>
            <a:ext cx="4390193" cy="1938992"/>
          </a:xfrm>
          <a:prstGeom prst="rect">
            <a:avLst/>
          </a:prstGeom>
        </p:spPr>
        <p:txBody>
          <a:bodyPr wrap="square">
            <a:spAutoFit/>
          </a:bodyPr>
          <a:lstStyle/>
          <a:p>
            <a:pPr marL="285750" indent="-285750">
              <a:buFont typeface="Arial" panose="020B0604020202020204" pitchFamily="34" charset="0"/>
              <a:buChar char="•"/>
            </a:pPr>
            <a:r>
              <a:rPr lang="en-US" sz="2400" dirty="0"/>
              <a:t>Responsible for POST</a:t>
            </a:r>
          </a:p>
          <a:p>
            <a:pPr marL="285750" indent="-285750">
              <a:buFont typeface="Arial" panose="020B0604020202020204" pitchFamily="34" charset="0"/>
              <a:buChar char="•"/>
            </a:pPr>
            <a:r>
              <a:rPr lang="en-US" sz="2400" dirty="0"/>
              <a:t>Responsible for initiating the OS boot process</a:t>
            </a:r>
          </a:p>
          <a:p>
            <a:pPr marL="285750" indent="-285750">
              <a:buFont typeface="Arial" panose="020B0604020202020204" pitchFamily="34" charset="0"/>
              <a:buChar char="•"/>
            </a:pPr>
            <a:r>
              <a:rPr lang="en-US" sz="2400" dirty="0"/>
              <a:t>Handles low-level software &amp; hardware functions</a:t>
            </a:r>
          </a:p>
        </p:txBody>
      </p:sp>
    </p:spTree>
    <p:extLst>
      <p:ext uri="{BB962C8B-B14F-4D97-AF65-F5344CB8AC3E}">
        <p14:creationId xmlns:p14="http://schemas.microsoft.com/office/powerpoint/2010/main" val="948799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07F0D-5149-3143-E246-1C99ED3A19B2}"/>
              </a:ext>
            </a:extLst>
          </p:cNvPr>
          <p:cNvSpPr>
            <a:spLocks noGrp="1"/>
          </p:cNvSpPr>
          <p:nvPr>
            <p:ph type="ctrTitle"/>
          </p:nvPr>
        </p:nvSpPr>
        <p:spPr/>
        <p:txBody>
          <a:bodyPr/>
          <a:lstStyle/>
          <a:p>
            <a:r>
              <a:rPr lang="en-US" dirty="0"/>
              <a:t>OS Components</a:t>
            </a:r>
          </a:p>
        </p:txBody>
      </p:sp>
      <p:sp>
        <p:nvSpPr>
          <p:cNvPr id="4" name="Subtitle 3">
            <a:extLst>
              <a:ext uri="{FF2B5EF4-FFF2-40B4-BE49-F238E27FC236}">
                <a16:creationId xmlns:a16="http://schemas.microsoft.com/office/drawing/2014/main" id="{C61EC353-E38A-A08D-62C3-3B05C3CA338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64202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3C18F-F57B-4B55-973D-2F6F45FA49B5}"/>
              </a:ext>
            </a:extLst>
          </p:cNvPr>
          <p:cNvSpPr>
            <a:spLocks noGrp="1"/>
          </p:cNvSpPr>
          <p:nvPr>
            <p:ph type="title"/>
          </p:nvPr>
        </p:nvSpPr>
        <p:spPr/>
        <p:txBody>
          <a:bodyPr/>
          <a:lstStyle/>
          <a:p>
            <a:r>
              <a:rPr lang="en-US" dirty="0"/>
              <a:t>User Interfaces (UI)</a:t>
            </a:r>
          </a:p>
        </p:txBody>
      </p:sp>
      <p:sp>
        <p:nvSpPr>
          <p:cNvPr id="3" name="Content Placeholder 2">
            <a:extLst>
              <a:ext uri="{FF2B5EF4-FFF2-40B4-BE49-F238E27FC236}">
                <a16:creationId xmlns:a16="http://schemas.microsoft.com/office/drawing/2014/main" id="{EAAE437D-1026-4214-A27E-1A188F409DDF}"/>
              </a:ext>
            </a:extLst>
          </p:cNvPr>
          <p:cNvSpPr>
            <a:spLocks noGrp="1"/>
          </p:cNvSpPr>
          <p:nvPr>
            <p:ph idx="1"/>
          </p:nvPr>
        </p:nvSpPr>
        <p:spPr>
          <a:xfrm>
            <a:off x="838200" y="1811111"/>
            <a:ext cx="6775771" cy="4351338"/>
          </a:xfrm>
        </p:spPr>
        <p:txBody>
          <a:bodyPr>
            <a:normAutofit fontScale="92500" lnSpcReduction="10000"/>
          </a:bodyPr>
          <a:lstStyle/>
          <a:p>
            <a:r>
              <a:rPr lang="en-US" dirty="0"/>
              <a:t>Required to give the user a way of interacting with the computer</a:t>
            </a:r>
          </a:p>
          <a:p>
            <a:r>
              <a:rPr lang="en-US" dirty="0"/>
              <a:t>OS is responsible for building the interface and handling input from the user</a:t>
            </a:r>
          </a:p>
          <a:p>
            <a:r>
              <a:rPr lang="en-US" dirty="0"/>
              <a:t>OS interprets user input and takes appropriate actions</a:t>
            </a:r>
          </a:p>
          <a:p>
            <a:r>
              <a:rPr lang="en-US" dirty="0"/>
              <a:t>Different OS’s have their own flavors of user interfaces</a:t>
            </a:r>
          </a:p>
          <a:p>
            <a:r>
              <a:rPr lang="en-US" dirty="0"/>
              <a:t>Two main types of UI:</a:t>
            </a:r>
          </a:p>
          <a:p>
            <a:pPr lvl="1"/>
            <a:r>
              <a:rPr lang="en-US" dirty="0"/>
              <a:t>Composite user interfaces (CUI)</a:t>
            </a:r>
          </a:p>
          <a:p>
            <a:pPr lvl="1"/>
            <a:r>
              <a:rPr lang="en-US" dirty="0"/>
              <a:t>Command Line Interface (CLI)</a:t>
            </a:r>
          </a:p>
        </p:txBody>
      </p:sp>
      <p:pic>
        <p:nvPicPr>
          <p:cNvPr id="5" name="Picture 4" descr="A picture containing indoor, monitor&#10;&#10;Description automatically generated">
            <a:extLst>
              <a:ext uri="{FF2B5EF4-FFF2-40B4-BE49-F238E27FC236}">
                <a16:creationId xmlns:a16="http://schemas.microsoft.com/office/drawing/2014/main" id="{9BFA189E-DB85-4452-8EB6-2F88B7D6BB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0629" y="1690688"/>
            <a:ext cx="4027713" cy="3745773"/>
          </a:xfrm>
          <a:prstGeom prst="rect">
            <a:avLst/>
          </a:prstGeom>
        </p:spPr>
      </p:pic>
    </p:spTree>
    <p:extLst>
      <p:ext uri="{BB962C8B-B14F-4D97-AF65-F5344CB8AC3E}">
        <p14:creationId xmlns:p14="http://schemas.microsoft.com/office/powerpoint/2010/main" val="3950597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indoor, blue&#10;&#10;Description automatically generated">
            <a:extLst>
              <a:ext uri="{FF2B5EF4-FFF2-40B4-BE49-F238E27FC236}">
                <a16:creationId xmlns:a16="http://schemas.microsoft.com/office/drawing/2014/main" id="{AD195CCC-B312-4978-A0FD-1CC490A827A5}"/>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7386" r="23059" b="2"/>
          <a:stretch/>
        </p:blipFill>
        <p:spPr>
          <a:xfrm>
            <a:off x="6096000" y="10"/>
            <a:ext cx="6096000" cy="6857990"/>
          </a:xfrm>
          <a:prstGeom prst="rect">
            <a:avLst/>
          </a:prstGeom>
        </p:spPr>
      </p:pic>
      <p:sp>
        <p:nvSpPr>
          <p:cNvPr id="2" name="Title 1">
            <a:extLst>
              <a:ext uri="{FF2B5EF4-FFF2-40B4-BE49-F238E27FC236}">
                <a16:creationId xmlns:a16="http://schemas.microsoft.com/office/drawing/2014/main" id="{8B1EC6BE-5EBC-41DF-BBA7-CC42DD85E451}"/>
              </a:ext>
            </a:extLst>
          </p:cNvPr>
          <p:cNvSpPr>
            <a:spLocks noGrp="1"/>
          </p:cNvSpPr>
          <p:nvPr>
            <p:ph type="title"/>
          </p:nvPr>
        </p:nvSpPr>
        <p:spPr>
          <a:xfrm>
            <a:off x="838201" y="365125"/>
            <a:ext cx="4854676" cy="1325563"/>
          </a:xfrm>
        </p:spPr>
        <p:txBody>
          <a:bodyPr vert="horz" lIns="91440" tIns="45720" rIns="91440" bIns="45720" rtlCol="0" anchor="ctr">
            <a:normAutofit/>
          </a:bodyPr>
          <a:lstStyle/>
          <a:p>
            <a:r>
              <a:rPr lang="en-US" sz="4200"/>
              <a:t>Composite User Interfaces (CUI)</a:t>
            </a:r>
          </a:p>
        </p:txBody>
      </p:sp>
      <p:sp>
        <p:nvSpPr>
          <p:cNvPr id="3" name="Content Placeholder 2">
            <a:extLst>
              <a:ext uri="{FF2B5EF4-FFF2-40B4-BE49-F238E27FC236}">
                <a16:creationId xmlns:a16="http://schemas.microsoft.com/office/drawing/2014/main" id="{3E5D5D82-8EFE-4FE3-A9B9-A05D053E1A6B}"/>
              </a:ext>
            </a:extLst>
          </p:cNvPr>
          <p:cNvSpPr>
            <a:spLocks noGrp="1"/>
          </p:cNvSpPr>
          <p:nvPr>
            <p:ph sz="half" idx="1"/>
          </p:nvPr>
        </p:nvSpPr>
        <p:spPr>
          <a:xfrm>
            <a:off x="1120000" y="1825625"/>
            <a:ext cx="4572877" cy="4351338"/>
          </a:xfrm>
        </p:spPr>
        <p:txBody>
          <a:bodyPr vert="horz" lIns="91440" tIns="45720" rIns="91440" bIns="45720" rtlCol="0">
            <a:normAutofit/>
          </a:bodyPr>
          <a:lstStyle/>
          <a:p>
            <a:r>
              <a:rPr lang="en-US" dirty="0"/>
              <a:t>A user interface that interacts with two or more senses</a:t>
            </a:r>
          </a:p>
          <a:p>
            <a:r>
              <a:rPr lang="en-US" dirty="0"/>
              <a:t>Graphical User Interface (GUI)</a:t>
            </a:r>
          </a:p>
          <a:p>
            <a:r>
              <a:rPr lang="en-US" dirty="0"/>
              <a:t>Virtual User Interfaces (VUI) </a:t>
            </a:r>
          </a:p>
          <a:p>
            <a:r>
              <a:rPr lang="en-US" dirty="0"/>
              <a:t>Augmented Reality (AR)</a:t>
            </a:r>
          </a:p>
        </p:txBody>
      </p:sp>
    </p:spTree>
    <p:extLst>
      <p:ext uri="{BB962C8B-B14F-4D97-AF65-F5344CB8AC3E}">
        <p14:creationId xmlns:p14="http://schemas.microsoft.com/office/powerpoint/2010/main" val="3740375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ext, electronics&#10;&#10;Description automatically generated">
            <a:extLst>
              <a:ext uri="{FF2B5EF4-FFF2-40B4-BE49-F238E27FC236}">
                <a16:creationId xmlns:a16="http://schemas.microsoft.com/office/drawing/2014/main" id="{3A43E2CB-F18F-44B6-944B-F8AF03940830}"/>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6843" r="17602"/>
          <a:stretch/>
        </p:blipFill>
        <p:spPr>
          <a:xfrm>
            <a:off x="6096000" y="10"/>
            <a:ext cx="6096000" cy="6857990"/>
          </a:xfrm>
          <a:prstGeom prst="rect">
            <a:avLst/>
          </a:prstGeom>
        </p:spPr>
      </p:pic>
      <p:sp>
        <p:nvSpPr>
          <p:cNvPr id="2" name="Title 1">
            <a:extLst>
              <a:ext uri="{FF2B5EF4-FFF2-40B4-BE49-F238E27FC236}">
                <a16:creationId xmlns:a16="http://schemas.microsoft.com/office/drawing/2014/main" id="{20C12233-4A08-4696-A7DC-83F1CA3873F7}"/>
              </a:ext>
            </a:extLst>
          </p:cNvPr>
          <p:cNvSpPr>
            <a:spLocks noGrp="1"/>
          </p:cNvSpPr>
          <p:nvPr>
            <p:ph type="title"/>
          </p:nvPr>
        </p:nvSpPr>
        <p:spPr>
          <a:xfrm>
            <a:off x="838201" y="365125"/>
            <a:ext cx="4854676" cy="1325563"/>
          </a:xfrm>
        </p:spPr>
        <p:txBody>
          <a:bodyPr vert="horz" lIns="91440" tIns="45720" rIns="91440" bIns="45720" rtlCol="0" anchor="ctr">
            <a:normAutofit/>
          </a:bodyPr>
          <a:lstStyle/>
          <a:p>
            <a:r>
              <a:rPr lang="en-US" sz="4200"/>
              <a:t>CUI Type: Graphical User Interface (GUI)</a:t>
            </a:r>
          </a:p>
        </p:txBody>
      </p:sp>
      <p:sp>
        <p:nvSpPr>
          <p:cNvPr id="4" name="Content Placeholder 3">
            <a:extLst>
              <a:ext uri="{FF2B5EF4-FFF2-40B4-BE49-F238E27FC236}">
                <a16:creationId xmlns:a16="http://schemas.microsoft.com/office/drawing/2014/main" id="{99573217-4A4B-4FB4-A8F2-3C28644FE90A}"/>
              </a:ext>
            </a:extLst>
          </p:cNvPr>
          <p:cNvSpPr>
            <a:spLocks noGrp="1"/>
          </p:cNvSpPr>
          <p:nvPr>
            <p:ph sz="half" idx="1"/>
          </p:nvPr>
        </p:nvSpPr>
        <p:spPr>
          <a:xfrm>
            <a:off x="1120000" y="1825625"/>
            <a:ext cx="4572877" cy="4351338"/>
          </a:xfrm>
        </p:spPr>
        <p:txBody>
          <a:bodyPr vert="horz" lIns="91440" tIns="45720" rIns="91440" bIns="45720" rtlCol="0">
            <a:normAutofit/>
          </a:bodyPr>
          <a:lstStyle/>
          <a:p>
            <a:r>
              <a:rPr lang="en-US" dirty="0"/>
              <a:t>Most common type of CUI (at least today)</a:t>
            </a:r>
          </a:p>
          <a:p>
            <a:r>
              <a:rPr lang="en-US" dirty="0"/>
              <a:t>Combines visual and tactile UI</a:t>
            </a:r>
          </a:p>
          <a:p>
            <a:endParaRPr lang="en-US" dirty="0"/>
          </a:p>
        </p:txBody>
      </p:sp>
    </p:spTree>
    <p:extLst>
      <p:ext uri="{BB962C8B-B14F-4D97-AF65-F5344CB8AC3E}">
        <p14:creationId xmlns:p14="http://schemas.microsoft.com/office/powerpoint/2010/main" val="2279216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DBBD6-81F2-4CE3-9834-6088DAE6E700}"/>
              </a:ext>
            </a:extLst>
          </p:cNvPr>
          <p:cNvSpPr>
            <a:spLocks noGrp="1"/>
          </p:cNvSpPr>
          <p:nvPr>
            <p:ph type="title"/>
          </p:nvPr>
        </p:nvSpPr>
        <p:spPr>
          <a:xfrm>
            <a:off x="838200" y="365125"/>
            <a:ext cx="6662057" cy="1325563"/>
          </a:xfrm>
        </p:spPr>
        <p:txBody>
          <a:bodyPr>
            <a:normAutofit/>
          </a:bodyPr>
          <a:lstStyle/>
          <a:p>
            <a:r>
              <a:rPr lang="en-US" sz="4200"/>
              <a:t>CUI Type: Graphical User Interface (GUI)</a:t>
            </a:r>
          </a:p>
        </p:txBody>
      </p:sp>
      <p:sp>
        <p:nvSpPr>
          <p:cNvPr id="3" name="Content Placeholder 2">
            <a:extLst>
              <a:ext uri="{FF2B5EF4-FFF2-40B4-BE49-F238E27FC236}">
                <a16:creationId xmlns:a16="http://schemas.microsoft.com/office/drawing/2014/main" id="{DB23A839-5D41-4CF9-8CC2-295E390FB719}"/>
              </a:ext>
            </a:extLst>
          </p:cNvPr>
          <p:cNvSpPr>
            <a:spLocks noGrp="1"/>
          </p:cNvSpPr>
          <p:nvPr>
            <p:ph idx="1"/>
          </p:nvPr>
        </p:nvSpPr>
        <p:spPr>
          <a:xfrm>
            <a:off x="1120000" y="1825625"/>
            <a:ext cx="6184314" cy="4351338"/>
          </a:xfrm>
        </p:spPr>
        <p:txBody>
          <a:bodyPr>
            <a:normAutofit/>
          </a:bodyPr>
          <a:lstStyle/>
          <a:p>
            <a:r>
              <a:rPr lang="en-US" dirty="0"/>
              <a:t>Allows users to interact with a computer using symbols, visual metaphors and pointing devices</a:t>
            </a:r>
          </a:p>
          <a:p>
            <a:pPr lvl="1"/>
            <a:r>
              <a:rPr lang="en-US" dirty="0"/>
              <a:t>aka ‘you have buttons and icons’</a:t>
            </a:r>
          </a:p>
          <a:p>
            <a:r>
              <a:rPr lang="en-US" dirty="0"/>
              <a:t>‘First’ GUI was designed by Xerox in the 1970’s</a:t>
            </a:r>
          </a:p>
          <a:p>
            <a:r>
              <a:rPr lang="en-US" dirty="0"/>
              <a:t>Made popular by Apple’s Macintosh and then Microsoft’s Windows OS</a:t>
            </a:r>
          </a:p>
          <a:p>
            <a:r>
              <a:rPr lang="en-US" dirty="0"/>
              <a:t>Most common way of interacting with computers today</a:t>
            </a:r>
          </a:p>
        </p:txBody>
      </p:sp>
      <p:pic>
        <p:nvPicPr>
          <p:cNvPr id="7" name="Picture 6" descr="A picture containing indoor, table, electronics, wall&#10;&#10;Description automatically generated">
            <a:extLst>
              <a:ext uri="{FF2B5EF4-FFF2-40B4-BE49-F238E27FC236}">
                <a16:creationId xmlns:a16="http://schemas.microsoft.com/office/drawing/2014/main" id="{B11FC322-942F-4BC0-A305-CFE1C7E14561}"/>
              </a:ext>
            </a:extLst>
          </p:cNvPr>
          <p:cNvPicPr>
            <a:picLocks noChangeAspect="1"/>
          </p:cNvPicPr>
          <p:nvPr/>
        </p:nvPicPr>
        <p:blipFill rotWithShape="1">
          <a:blip r:embed="rId3">
            <a:extLst>
              <a:ext uri="{28A0092B-C50C-407E-A947-70E740481C1C}">
                <a14:useLocalDpi xmlns:a14="http://schemas.microsoft.com/office/drawing/2010/main" val="0"/>
              </a:ext>
            </a:extLst>
          </a:blip>
          <a:srcRect l="5108" r="53410" b="2"/>
          <a:stretch/>
        </p:blipFill>
        <p:spPr>
          <a:xfrm>
            <a:off x="7848600" y="10"/>
            <a:ext cx="4343400" cy="6857990"/>
          </a:xfrm>
          <a:prstGeom prst="rect">
            <a:avLst/>
          </a:prstGeom>
        </p:spPr>
      </p:pic>
    </p:spTree>
    <p:extLst>
      <p:ext uri="{BB962C8B-B14F-4D97-AF65-F5344CB8AC3E}">
        <p14:creationId xmlns:p14="http://schemas.microsoft.com/office/powerpoint/2010/main" val="2502967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DBBD6-81F2-4CE3-9834-6088DAE6E700}"/>
              </a:ext>
            </a:extLst>
          </p:cNvPr>
          <p:cNvSpPr>
            <a:spLocks noGrp="1"/>
          </p:cNvSpPr>
          <p:nvPr>
            <p:ph type="title"/>
          </p:nvPr>
        </p:nvSpPr>
        <p:spPr>
          <a:xfrm>
            <a:off x="217101" y="129969"/>
            <a:ext cx="3138714" cy="2533497"/>
          </a:xfrm>
        </p:spPr>
        <p:txBody>
          <a:bodyPr>
            <a:normAutofit fontScale="90000"/>
          </a:bodyPr>
          <a:lstStyle/>
          <a:p>
            <a:r>
              <a:rPr lang="en-US" dirty="0"/>
              <a:t>CUI Type: GUI Common Elements</a:t>
            </a:r>
          </a:p>
        </p:txBody>
      </p:sp>
      <p:pic>
        <p:nvPicPr>
          <p:cNvPr id="8" name="Content Placeholder 7" descr="A screenshot of a computer&#10;&#10;Description automatically generated">
            <a:extLst>
              <a:ext uri="{FF2B5EF4-FFF2-40B4-BE49-F238E27FC236}">
                <a16:creationId xmlns:a16="http://schemas.microsoft.com/office/drawing/2014/main" id="{9F556876-CCDB-4715-B474-5AFEB605816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0522" y="260273"/>
            <a:ext cx="7250363" cy="6337453"/>
          </a:xfrm>
        </p:spPr>
      </p:pic>
      <p:sp>
        <p:nvSpPr>
          <p:cNvPr id="14" name="Content Placeholder 2">
            <a:extLst>
              <a:ext uri="{FF2B5EF4-FFF2-40B4-BE49-F238E27FC236}">
                <a16:creationId xmlns:a16="http://schemas.microsoft.com/office/drawing/2014/main" id="{C7210104-FEB6-4114-BD63-0BB7C282FDB1}"/>
              </a:ext>
            </a:extLst>
          </p:cNvPr>
          <p:cNvSpPr txBox="1">
            <a:spLocks/>
          </p:cNvSpPr>
          <p:nvPr/>
        </p:nvSpPr>
        <p:spPr>
          <a:xfrm>
            <a:off x="118515" y="2627086"/>
            <a:ext cx="3335886" cy="4100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Home Access</a:t>
            </a:r>
          </a:p>
          <a:p>
            <a:r>
              <a:rPr lang="en-US" dirty="0"/>
              <a:t>Desktop Area</a:t>
            </a:r>
          </a:p>
          <a:p>
            <a:r>
              <a:rPr lang="en-US" dirty="0"/>
              <a:t>Shortcuts</a:t>
            </a:r>
          </a:p>
          <a:p>
            <a:r>
              <a:rPr lang="en-US" dirty="0"/>
              <a:t>Notifications Area</a:t>
            </a:r>
          </a:p>
          <a:p>
            <a:r>
              <a:rPr lang="en-US" dirty="0"/>
              <a:t>Window Manager</a:t>
            </a:r>
          </a:p>
          <a:p>
            <a:r>
              <a:rPr lang="en-US" dirty="0"/>
              <a:t>Application Access</a:t>
            </a:r>
          </a:p>
          <a:p>
            <a:r>
              <a:rPr lang="en-US" dirty="0"/>
              <a:t>System Controls</a:t>
            </a:r>
          </a:p>
          <a:p>
            <a:r>
              <a:rPr lang="en-US" dirty="0"/>
              <a:t>User Input</a:t>
            </a:r>
          </a:p>
        </p:txBody>
      </p:sp>
      <p:pic>
        <p:nvPicPr>
          <p:cNvPr id="16" name="Picture 15" descr="A screenshot of a cell phone&#10;&#10;Description automatically generated">
            <a:extLst>
              <a:ext uri="{FF2B5EF4-FFF2-40B4-BE49-F238E27FC236}">
                <a16:creationId xmlns:a16="http://schemas.microsoft.com/office/drawing/2014/main" id="{61D9069B-369B-4A62-BD93-9BF7AD60EC79}"/>
              </a:ext>
            </a:extLst>
          </p:cNvPr>
          <p:cNvPicPr>
            <a:picLocks noChangeAspect="1"/>
          </p:cNvPicPr>
          <p:nvPr/>
        </p:nvPicPr>
        <p:blipFill rotWithShape="1">
          <a:blip r:embed="rId4">
            <a:extLst>
              <a:ext uri="{28A0092B-C50C-407E-A947-70E740481C1C}">
                <a14:useLocalDpi xmlns:a14="http://schemas.microsoft.com/office/drawing/2010/main" val="0"/>
              </a:ext>
            </a:extLst>
          </a:blip>
          <a:srcRect b="5891"/>
          <a:stretch/>
        </p:blipFill>
        <p:spPr>
          <a:xfrm>
            <a:off x="3552987" y="260274"/>
            <a:ext cx="8433790" cy="6337452"/>
          </a:xfrm>
          <a:prstGeom prst="rect">
            <a:avLst/>
          </a:prstGeom>
        </p:spPr>
      </p:pic>
      <p:pic>
        <p:nvPicPr>
          <p:cNvPr id="12" name="Picture 11">
            <a:extLst>
              <a:ext uri="{FF2B5EF4-FFF2-40B4-BE49-F238E27FC236}">
                <a16:creationId xmlns:a16="http://schemas.microsoft.com/office/drawing/2014/main" id="{60AD39B9-756A-4E4E-9CAA-5673CD161079}"/>
              </a:ext>
            </a:extLst>
          </p:cNvPr>
          <p:cNvPicPr>
            <a:picLocks noChangeAspect="1"/>
          </p:cNvPicPr>
          <p:nvPr/>
        </p:nvPicPr>
        <p:blipFill>
          <a:blip r:embed="rId5"/>
          <a:stretch>
            <a:fillRect/>
          </a:stretch>
        </p:blipFill>
        <p:spPr>
          <a:xfrm>
            <a:off x="5672074" y="18142"/>
            <a:ext cx="4287257" cy="6858000"/>
          </a:xfrm>
          <a:prstGeom prst="rect">
            <a:avLst/>
          </a:prstGeom>
        </p:spPr>
      </p:pic>
    </p:spTree>
    <p:extLst>
      <p:ext uri="{BB962C8B-B14F-4D97-AF65-F5344CB8AC3E}">
        <p14:creationId xmlns:p14="http://schemas.microsoft.com/office/powerpoint/2010/main" val="96032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10" presetClass="exit" presetSubtype="0" fill="hold" nodeType="with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par>
                                <p:cTn id="18" presetID="16" presetClass="exit" presetSubtype="21" fill="hold" nodeType="withEffect">
                                  <p:stCondLst>
                                    <p:cond delay="0"/>
                                  </p:stCondLst>
                                  <p:childTnLst>
                                    <p:animEffect transition="out" filter="barn(inVertical)">
                                      <p:cBhvr>
                                        <p:cTn id="19" dur="500"/>
                                        <p:tgtEl>
                                          <p:spTgt spid="16"/>
                                        </p:tgtEl>
                                      </p:cBhvr>
                                    </p:animEffect>
                                    <p:set>
                                      <p:cBhvr>
                                        <p:cTn id="20"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Graphical user interface, application&#10;&#10;Description automatically generated">
            <a:extLst>
              <a:ext uri="{FF2B5EF4-FFF2-40B4-BE49-F238E27FC236}">
                <a16:creationId xmlns:a16="http://schemas.microsoft.com/office/drawing/2014/main" id="{1B567853-A157-4328-BD68-E50BA9768FCF}"/>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21498" b="-1"/>
          <a:stretch/>
        </p:blipFill>
        <p:spPr>
          <a:xfrm>
            <a:off x="4636008" y="10"/>
            <a:ext cx="7555992" cy="6857990"/>
          </a:xfrm>
          <a:prstGeom prst="rect">
            <a:avLst/>
          </a:prstGeom>
        </p:spPr>
      </p:pic>
      <p:sp>
        <p:nvSpPr>
          <p:cNvPr id="2" name="Title 1">
            <a:extLst>
              <a:ext uri="{FF2B5EF4-FFF2-40B4-BE49-F238E27FC236}">
                <a16:creationId xmlns:a16="http://schemas.microsoft.com/office/drawing/2014/main" id="{20C12233-4A08-4696-A7DC-83F1CA3873F7}"/>
              </a:ext>
            </a:extLst>
          </p:cNvPr>
          <p:cNvSpPr>
            <a:spLocks noGrp="1"/>
          </p:cNvSpPr>
          <p:nvPr>
            <p:ph type="title"/>
          </p:nvPr>
        </p:nvSpPr>
        <p:spPr>
          <a:xfrm>
            <a:off x="838201" y="365125"/>
            <a:ext cx="3478160" cy="1325563"/>
          </a:xfrm>
        </p:spPr>
        <p:txBody>
          <a:bodyPr vert="horz" lIns="91440" tIns="45720" rIns="91440" bIns="45720" rtlCol="0" anchor="ctr">
            <a:normAutofit/>
          </a:bodyPr>
          <a:lstStyle/>
          <a:p>
            <a:r>
              <a:rPr lang="en-US" sz="2800"/>
              <a:t>CUI Type: Virtual User Interfaces (VUI) </a:t>
            </a:r>
          </a:p>
        </p:txBody>
      </p:sp>
      <p:sp>
        <p:nvSpPr>
          <p:cNvPr id="4" name="Content Placeholder 3">
            <a:extLst>
              <a:ext uri="{FF2B5EF4-FFF2-40B4-BE49-F238E27FC236}">
                <a16:creationId xmlns:a16="http://schemas.microsoft.com/office/drawing/2014/main" id="{99573217-4A4B-4FB4-A8F2-3C28644FE90A}"/>
              </a:ext>
            </a:extLst>
          </p:cNvPr>
          <p:cNvSpPr>
            <a:spLocks noGrp="1"/>
          </p:cNvSpPr>
          <p:nvPr>
            <p:ph sz="half" idx="1"/>
          </p:nvPr>
        </p:nvSpPr>
        <p:spPr>
          <a:xfrm>
            <a:off x="838202" y="1825625"/>
            <a:ext cx="3478160" cy="4351338"/>
          </a:xfrm>
        </p:spPr>
        <p:txBody>
          <a:bodyPr vert="horz" lIns="91440" tIns="45720" rIns="91440" bIns="45720" rtlCol="0">
            <a:normAutofit/>
          </a:bodyPr>
          <a:lstStyle/>
          <a:p>
            <a:r>
              <a:rPr lang="en-US" dirty="0"/>
              <a:t>Uses a virtual reality headset </a:t>
            </a:r>
          </a:p>
          <a:p>
            <a:r>
              <a:rPr lang="en-US" dirty="0"/>
              <a:t>Popular models are Oculus Quest, HTC </a:t>
            </a:r>
            <a:r>
              <a:rPr lang="en-US"/>
              <a:t>Vive</a:t>
            </a:r>
            <a:r>
              <a:rPr lang="en-US" dirty="0"/>
              <a:t>, Valve Index</a:t>
            </a:r>
          </a:p>
          <a:p>
            <a:r>
              <a:rPr lang="en-US" dirty="0"/>
              <a:t>Blocks out a virtual world</a:t>
            </a:r>
          </a:p>
          <a:p>
            <a:endParaRPr lang="en-US" dirty="0"/>
          </a:p>
        </p:txBody>
      </p:sp>
    </p:spTree>
    <p:extLst>
      <p:ext uri="{BB962C8B-B14F-4D97-AF65-F5344CB8AC3E}">
        <p14:creationId xmlns:p14="http://schemas.microsoft.com/office/powerpoint/2010/main" val="434395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picture containing text, person, indoor&#10;&#10;Description automatically generated">
            <a:extLst>
              <a:ext uri="{FF2B5EF4-FFF2-40B4-BE49-F238E27FC236}">
                <a16:creationId xmlns:a16="http://schemas.microsoft.com/office/drawing/2014/main" id="{439FDCB4-D96B-4338-94D8-76A18B1F673F}"/>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7601" r="23065" b="-1"/>
          <a:stretch/>
        </p:blipFill>
        <p:spPr>
          <a:xfrm>
            <a:off x="6096000" y="10"/>
            <a:ext cx="6096000" cy="6857990"/>
          </a:xfrm>
          <a:prstGeom prst="rect">
            <a:avLst/>
          </a:prstGeom>
        </p:spPr>
      </p:pic>
      <p:sp>
        <p:nvSpPr>
          <p:cNvPr id="2" name="Title 1">
            <a:extLst>
              <a:ext uri="{FF2B5EF4-FFF2-40B4-BE49-F238E27FC236}">
                <a16:creationId xmlns:a16="http://schemas.microsoft.com/office/drawing/2014/main" id="{20C12233-4A08-4696-A7DC-83F1CA3873F7}"/>
              </a:ext>
            </a:extLst>
          </p:cNvPr>
          <p:cNvSpPr>
            <a:spLocks noGrp="1"/>
          </p:cNvSpPr>
          <p:nvPr>
            <p:ph type="title"/>
          </p:nvPr>
        </p:nvSpPr>
        <p:spPr>
          <a:xfrm>
            <a:off x="838201" y="365125"/>
            <a:ext cx="4854676" cy="1325563"/>
          </a:xfrm>
        </p:spPr>
        <p:txBody>
          <a:bodyPr vert="horz" lIns="91440" tIns="45720" rIns="91440" bIns="45720" rtlCol="0" anchor="ctr">
            <a:normAutofit/>
          </a:bodyPr>
          <a:lstStyle/>
          <a:p>
            <a:r>
              <a:rPr lang="en-US" sz="3800"/>
              <a:t>CUI Type: Augmented Reality (AR)</a:t>
            </a:r>
          </a:p>
        </p:txBody>
      </p:sp>
      <p:sp>
        <p:nvSpPr>
          <p:cNvPr id="4" name="Content Placeholder 3">
            <a:extLst>
              <a:ext uri="{FF2B5EF4-FFF2-40B4-BE49-F238E27FC236}">
                <a16:creationId xmlns:a16="http://schemas.microsoft.com/office/drawing/2014/main" id="{99573217-4A4B-4FB4-A8F2-3C28644FE90A}"/>
              </a:ext>
            </a:extLst>
          </p:cNvPr>
          <p:cNvSpPr>
            <a:spLocks noGrp="1"/>
          </p:cNvSpPr>
          <p:nvPr>
            <p:ph sz="half" idx="1"/>
          </p:nvPr>
        </p:nvSpPr>
        <p:spPr>
          <a:xfrm>
            <a:off x="1120000" y="1825625"/>
            <a:ext cx="4572877" cy="4351338"/>
          </a:xfrm>
        </p:spPr>
        <p:txBody>
          <a:bodyPr vert="horz" lIns="91440" tIns="45720" rIns="91440" bIns="45720" rtlCol="0">
            <a:normAutofit/>
          </a:bodyPr>
          <a:lstStyle/>
          <a:p>
            <a:r>
              <a:rPr lang="en-US" dirty="0"/>
              <a:t>Uses hardware to let you see real world with virtual overlay</a:t>
            </a:r>
          </a:p>
          <a:p>
            <a:r>
              <a:rPr lang="en-US" dirty="0"/>
              <a:t>Popular applications are Google Glasses, </a:t>
            </a:r>
            <a:r>
              <a:rPr lang="en-US"/>
              <a:t>Pokemon</a:t>
            </a:r>
            <a:r>
              <a:rPr lang="en-US" dirty="0"/>
              <a:t> Go, Toys to Life</a:t>
            </a:r>
          </a:p>
          <a:p>
            <a:r>
              <a:rPr lang="en-US" dirty="0"/>
              <a:t>Does not block out the world, overlays onto the real world</a:t>
            </a:r>
          </a:p>
        </p:txBody>
      </p:sp>
    </p:spTree>
    <p:extLst>
      <p:ext uri="{BB962C8B-B14F-4D97-AF65-F5344CB8AC3E}">
        <p14:creationId xmlns:p14="http://schemas.microsoft.com/office/powerpoint/2010/main" val="3215224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lack and white photo of a person&#10;&#10;Description automatically generated">
            <a:extLst>
              <a:ext uri="{FF2B5EF4-FFF2-40B4-BE49-F238E27FC236}">
                <a16:creationId xmlns:a16="http://schemas.microsoft.com/office/drawing/2014/main" id="{2C1A6BAA-9F0B-48A2-91F0-9BB1B35144D5}"/>
              </a:ext>
            </a:extLst>
          </p:cNvPr>
          <p:cNvPicPr>
            <a:picLocks noChangeAspect="1"/>
          </p:cNvPicPr>
          <p:nvPr/>
        </p:nvPicPr>
        <p:blipFill rotWithShape="1">
          <a:blip r:embed="rId2">
            <a:extLst>
              <a:ext uri="{28A0092B-C50C-407E-A947-70E740481C1C}">
                <a14:useLocalDpi xmlns:a14="http://schemas.microsoft.com/office/drawing/2010/main" val="0"/>
              </a:ext>
            </a:extLst>
          </a:blip>
          <a:srcRect l="3765" r="19346" b="1"/>
          <a:stretch/>
        </p:blipFill>
        <p:spPr>
          <a:xfrm>
            <a:off x="6096000" y="10"/>
            <a:ext cx="6096000" cy="6857990"/>
          </a:xfrm>
          <a:prstGeom prst="rect">
            <a:avLst/>
          </a:prstGeom>
        </p:spPr>
      </p:pic>
      <p:sp>
        <p:nvSpPr>
          <p:cNvPr id="2" name="Title 1">
            <a:extLst>
              <a:ext uri="{FF2B5EF4-FFF2-40B4-BE49-F238E27FC236}">
                <a16:creationId xmlns:a16="http://schemas.microsoft.com/office/drawing/2014/main" id="{A56DBBD6-81F2-4CE3-9834-6088DAE6E700}"/>
              </a:ext>
            </a:extLst>
          </p:cNvPr>
          <p:cNvSpPr>
            <a:spLocks noGrp="1"/>
          </p:cNvSpPr>
          <p:nvPr>
            <p:ph type="title"/>
          </p:nvPr>
        </p:nvSpPr>
        <p:spPr>
          <a:xfrm>
            <a:off x="838201" y="365125"/>
            <a:ext cx="4854676" cy="1325563"/>
          </a:xfrm>
        </p:spPr>
        <p:txBody>
          <a:bodyPr>
            <a:normAutofit/>
          </a:bodyPr>
          <a:lstStyle/>
          <a:p>
            <a:r>
              <a:rPr lang="en-US" sz="4200"/>
              <a:t>Command Line Interface (CLI)</a:t>
            </a:r>
          </a:p>
        </p:txBody>
      </p:sp>
      <p:sp>
        <p:nvSpPr>
          <p:cNvPr id="8" name="Content Placeholder 7">
            <a:extLst>
              <a:ext uri="{FF2B5EF4-FFF2-40B4-BE49-F238E27FC236}">
                <a16:creationId xmlns:a16="http://schemas.microsoft.com/office/drawing/2014/main" id="{5C90E901-BEC8-4BFA-9907-9351631F5951}"/>
              </a:ext>
            </a:extLst>
          </p:cNvPr>
          <p:cNvSpPr>
            <a:spLocks noGrp="1"/>
          </p:cNvSpPr>
          <p:nvPr>
            <p:ph idx="1"/>
          </p:nvPr>
        </p:nvSpPr>
        <p:spPr>
          <a:xfrm>
            <a:off x="1120000" y="1825625"/>
            <a:ext cx="4572877" cy="4351338"/>
          </a:xfrm>
        </p:spPr>
        <p:txBody>
          <a:bodyPr>
            <a:normAutofit/>
          </a:bodyPr>
          <a:lstStyle/>
          <a:p>
            <a:r>
              <a:rPr lang="en-US" sz="2400"/>
              <a:t>Text-based interface that allows users to interact with a computer by supplying specific commands and arguments.</a:t>
            </a:r>
          </a:p>
          <a:p>
            <a:r>
              <a:rPr lang="en-US" sz="2400"/>
              <a:t>The OG way of interacting with computers</a:t>
            </a:r>
          </a:p>
          <a:p>
            <a:r>
              <a:rPr lang="en-US" sz="2400"/>
              <a:t>Evolved from teleprinters developed in the late 1830’s</a:t>
            </a:r>
          </a:p>
          <a:p>
            <a:r>
              <a:rPr lang="en-US" sz="2400"/>
              <a:t>A text input/output environment</a:t>
            </a:r>
          </a:p>
          <a:p>
            <a:r>
              <a:rPr lang="en-US" sz="2400"/>
              <a:t>Incorrectly called a terminal</a:t>
            </a:r>
          </a:p>
          <a:p>
            <a:endParaRPr lang="en-US" sz="2400"/>
          </a:p>
        </p:txBody>
      </p:sp>
    </p:spTree>
    <p:extLst>
      <p:ext uri="{BB962C8B-B14F-4D97-AF65-F5344CB8AC3E}">
        <p14:creationId xmlns:p14="http://schemas.microsoft.com/office/powerpoint/2010/main" val="252146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Operating Systems</a:t>
            </a:r>
          </a:p>
        </p:txBody>
      </p:sp>
      <p:sp>
        <p:nvSpPr>
          <p:cNvPr id="3" name="Content Placeholder 2"/>
          <p:cNvSpPr>
            <a:spLocks noGrp="1"/>
          </p:cNvSpPr>
          <p:nvPr>
            <p:ph idx="1"/>
          </p:nvPr>
        </p:nvSpPr>
        <p:spPr/>
        <p:txBody>
          <a:bodyPr>
            <a:normAutofit/>
          </a:bodyPr>
          <a:lstStyle/>
          <a:p>
            <a:pPr marL="0" indent="0">
              <a:buNone/>
            </a:pPr>
            <a:r>
              <a:rPr lang="en-US" b="1" dirty="0">
                <a:effectLst>
                  <a:outerShdw blurRad="38100" dist="38100" dir="2700000" algn="tl">
                    <a:srgbClr val="000000">
                      <a:alpha val="43137"/>
                    </a:srgbClr>
                  </a:outerShdw>
                </a:effectLst>
              </a:rPr>
              <a:t>Desktop Operating System </a:t>
            </a:r>
          </a:p>
          <a:p>
            <a:r>
              <a:rPr lang="en-US" sz="2000" dirty="0"/>
              <a:t>Typically installed on a personal computer (PC) that is used by one person at a time, and that may or may not be connected to a network. </a:t>
            </a:r>
          </a:p>
          <a:p>
            <a:endParaRPr lang="en-US" sz="2000" dirty="0"/>
          </a:p>
          <a:p>
            <a:endParaRPr lang="en-US" sz="2000" dirty="0"/>
          </a:p>
          <a:p>
            <a:endParaRPr lang="en-US" sz="2000" dirty="0"/>
          </a:p>
          <a:p>
            <a:endParaRPr lang="en-US" sz="2000" dirty="0"/>
          </a:p>
          <a:p>
            <a:r>
              <a:rPr lang="en-US" sz="2000" dirty="0"/>
              <a:t>The hardware for a desktop computer can be in several forms, such as: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75956" y="5037883"/>
            <a:ext cx="1470972" cy="1560907"/>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7960" t="13393" b="5826"/>
          <a:stretch/>
        </p:blipFill>
        <p:spPr>
          <a:xfrm>
            <a:off x="2380504" y="5244875"/>
            <a:ext cx="1991815" cy="1401301"/>
          </a:xfrm>
          <a:prstGeom prst="rect">
            <a:avLst/>
          </a:prstGeom>
          <a:solidFill>
            <a:schemeClr val="tx1"/>
          </a:solidFill>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18789" y="5244875"/>
            <a:ext cx="1409622" cy="114649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42903" y="3183301"/>
            <a:ext cx="1143000" cy="11430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49262" y="3183301"/>
            <a:ext cx="1143000" cy="114300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6544" y="3190106"/>
            <a:ext cx="1143000" cy="1143000"/>
          </a:xfrm>
          <a:prstGeom prst="rect">
            <a:avLst/>
          </a:prstGeom>
        </p:spPr>
      </p:pic>
      <p:pic>
        <p:nvPicPr>
          <p:cNvPr id="13" name="Picture 12"/>
          <p:cNvPicPr>
            <a:picLocks noChangeAspect="1"/>
          </p:cNvPicPr>
          <p:nvPr/>
        </p:nvPicPr>
        <p:blipFill rotWithShape="1">
          <a:blip r:embed="rId9">
            <a:extLst>
              <a:ext uri="{28A0092B-C50C-407E-A947-70E740481C1C}">
                <a14:useLocalDpi xmlns:a14="http://schemas.microsoft.com/office/drawing/2010/main" val="0"/>
              </a:ext>
            </a:extLst>
          </a:blip>
          <a:srcRect l="6809" t="4280" r="6842" b="4291"/>
          <a:stretch/>
        </p:blipFill>
        <p:spPr>
          <a:xfrm>
            <a:off x="5255622" y="3183301"/>
            <a:ext cx="1079499" cy="1143000"/>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98479" y="3183301"/>
            <a:ext cx="1143000" cy="1143000"/>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09441" y="3167455"/>
            <a:ext cx="1382717" cy="1143000"/>
          </a:xfrm>
          <a:prstGeom prst="rect">
            <a:avLst/>
          </a:prstGeom>
        </p:spPr>
      </p:pic>
      <p:pic>
        <p:nvPicPr>
          <p:cNvPr id="11" name="Picture 10" descr="Logo&#10;&#10;Description automatically generated">
            <a:extLst>
              <a:ext uri="{FF2B5EF4-FFF2-40B4-BE49-F238E27FC236}">
                <a16:creationId xmlns:a16="http://schemas.microsoft.com/office/drawing/2014/main" id="{E1F5A2DB-9428-8F72-7AFE-A07222576669}"/>
              </a:ext>
            </a:extLst>
          </p:cNvPr>
          <p:cNvPicPr>
            <a:picLocks noChangeAspect="1"/>
          </p:cNvPicPr>
          <p:nvPr/>
        </p:nvPicPr>
        <p:blipFill rotWithShape="1">
          <a:blip r:embed="rId12">
            <a:extLst>
              <a:ext uri="{28A0092B-C50C-407E-A947-70E740481C1C}">
                <a14:useLocalDpi xmlns:a14="http://schemas.microsoft.com/office/drawing/2010/main" val="0"/>
              </a:ext>
            </a:extLst>
          </a:blip>
          <a:srcRect t="12785" b="20000"/>
          <a:stretch/>
        </p:blipFill>
        <p:spPr>
          <a:xfrm>
            <a:off x="9044086" y="3152080"/>
            <a:ext cx="1275392" cy="1143000"/>
          </a:xfrm>
          <a:prstGeom prst="rect">
            <a:avLst/>
          </a:prstGeom>
        </p:spPr>
      </p:pic>
    </p:spTree>
    <p:extLst>
      <p:ext uri="{BB962C8B-B14F-4D97-AF65-F5344CB8AC3E}">
        <p14:creationId xmlns:p14="http://schemas.microsoft.com/office/powerpoint/2010/main" val="92015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DBBD6-81F2-4CE3-9834-6088DAE6E700}"/>
              </a:ext>
            </a:extLst>
          </p:cNvPr>
          <p:cNvSpPr>
            <a:spLocks noGrp="1"/>
          </p:cNvSpPr>
          <p:nvPr>
            <p:ph type="title"/>
          </p:nvPr>
        </p:nvSpPr>
        <p:spPr>
          <a:xfrm>
            <a:off x="273171" y="321582"/>
            <a:ext cx="3335886" cy="2305504"/>
          </a:xfrm>
        </p:spPr>
        <p:txBody>
          <a:bodyPr>
            <a:normAutofit fontScale="90000"/>
          </a:bodyPr>
          <a:lstStyle/>
          <a:p>
            <a:r>
              <a:rPr lang="en-US" dirty="0"/>
              <a:t>CLI: Common Elements</a:t>
            </a:r>
          </a:p>
        </p:txBody>
      </p:sp>
      <p:pic>
        <p:nvPicPr>
          <p:cNvPr id="5" name="Content Placeholder 4" descr="A screenshot of a cell phone&#10;&#10;Description automatically generated">
            <a:extLst>
              <a:ext uri="{FF2B5EF4-FFF2-40B4-BE49-F238E27FC236}">
                <a16:creationId xmlns:a16="http://schemas.microsoft.com/office/drawing/2014/main" id="{95C6764E-C408-432D-8843-9738563C8C3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393" t="8465"/>
          <a:stretch/>
        </p:blipFill>
        <p:spPr>
          <a:xfrm>
            <a:off x="3095531" y="372383"/>
            <a:ext cx="8823298" cy="3858532"/>
          </a:xfrm>
        </p:spPr>
      </p:pic>
      <p:sp>
        <p:nvSpPr>
          <p:cNvPr id="6" name="Content Placeholder 2">
            <a:extLst>
              <a:ext uri="{FF2B5EF4-FFF2-40B4-BE49-F238E27FC236}">
                <a16:creationId xmlns:a16="http://schemas.microsoft.com/office/drawing/2014/main" id="{72AFC162-7FC0-4F3E-9BF3-4800D52874A2}"/>
              </a:ext>
            </a:extLst>
          </p:cNvPr>
          <p:cNvSpPr txBox="1">
            <a:spLocks/>
          </p:cNvSpPr>
          <p:nvPr/>
        </p:nvSpPr>
        <p:spPr>
          <a:xfrm>
            <a:off x="118515" y="3429000"/>
            <a:ext cx="3916456" cy="3299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Prompt</a:t>
            </a:r>
          </a:p>
          <a:p>
            <a:r>
              <a:rPr lang="en-US" dirty="0"/>
              <a:t>Commands</a:t>
            </a:r>
          </a:p>
          <a:p>
            <a:r>
              <a:rPr lang="en-US" dirty="0"/>
              <a:t>Parameters</a:t>
            </a:r>
          </a:p>
          <a:p>
            <a:r>
              <a:rPr lang="en-US" dirty="0"/>
              <a:t>The void</a:t>
            </a:r>
          </a:p>
          <a:p>
            <a:r>
              <a:rPr lang="en-US" dirty="0"/>
              <a:t>Despair</a:t>
            </a:r>
          </a:p>
        </p:txBody>
      </p:sp>
      <p:pic>
        <p:nvPicPr>
          <p:cNvPr id="4" name="Picture 3" descr="A screenshot of a computer&#10;&#10;Description automatically generated">
            <a:extLst>
              <a:ext uri="{FF2B5EF4-FFF2-40B4-BE49-F238E27FC236}">
                <a16:creationId xmlns:a16="http://schemas.microsoft.com/office/drawing/2014/main" id="{14B4AC76-5CA9-4F11-84CD-2D2B0C79F528}"/>
              </a:ext>
            </a:extLst>
          </p:cNvPr>
          <p:cNvPicPr>
            <a:picLocks noChangeAspect="1"/>
          </p:cNvPicPr>
          <p:nvPr/>
        </p:nvPicPr>
        <p:blipFill rotWithShape="1">
          <a:blip r:embed="rId3">
            <a:extLst>
              <a:ext uri="{28A0092B-C50C-407E-A947-70E740481C1C}">
                <a14:useLocalDpi xmlns:a14="http://schemas.microsoft.com/office/drawing/2010/main" val="0"/>
              </a:ext>
            </a:extLst>
          </a:blip>
          <a:srcRect b="14271"/>
          <a:stretch/>
        </p:blipFill>
        <p:spPr>
          <a:xfrm>
            <a:off x="3095531" y="3045277"/>
            <a:ext cx="8823298" cy="3491141"/>
          </a:xfrm>
          <a:prstGeom prst="rect">
            <a:avLst/>
          </a:prstGeom>
        </p:spPr>
      </p:pic>
    </p:spTree>
    <p:extLst>
      <p:ext uri="{BB962C8B-B14F-4D97-AF65-F5344CB8AC3E}">
        <p14:creationId xmlns:p14="http://schemas.microsoft.com/office/powerpoint/2010/main" val="1498526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180D1-48AB-41A8-9202-7A02E1370755}"/>
              </a:ext>
            </a:extLst>
          </p:cNvPr>
          <p:cNvSpPr>
            <a:spLocks noGrp="1"/>
          </p:cNvSpPr>
          <p:nvPr>
            <p:ph type="title"/>
          </p:nvPr>
        </p:nvSpPr>
        <p:spPr/>
        <p:txBody>
          <a:bodyPr/>
          <a:lstStyle/>
          <a:p>
            <a:r>
              <a:rPr lang="en-US" dirty="0"/>
              <a:t>Windows OS: Desktop</a:t>
            </a:r>
          </a:p>
        </p:txBody>
      </p:sp>
      <p:pic>
        <p:nvPicPr>
          <p:cNvPr id="11" name="Content Placeholder 10">
            <a:extLst>
              <a:ext uri="{FF2B5EF4-FFF2-40B4-BE49-F238E27FC236}">
                <a16:creationId xmlns:a16="http://schemas.microsoft.com/office/drawing/2014/main" id="{6F4E818A-4F32-4DF7-BBD0-EBEAE05AF1AF}"/>
              </a:ext>
            </a:extLst>
          </p:cNvPr>
          <p:cNvPicPr>
            <a:picLocks noGrp="1" noChangeAspect="1"/>
          </p:cNvPicPr>
          <p:nvPr>
            <p:ph idx="1"/>
          </p:nvPr>
        </p:nvPicPr>
        <p:blipFill>
          <a:blip r:embed="rId2"/>
          <a:stretch>
            <a:fillRect/>
          </a:stretch>
        </p:blipFill>
        <p:spPr>
          <a:xfrm>
            <a:off x="2574660" y="1329927"/>
            <a:ext cx="7042679" cy="5282009"/>
          </a:xfrm>
          <a:prstGeom prst="rect">
            <a:avLst/>
          </a:prstGeom>
        </p:spPr>
      </p:pic>
      <p:sp>
        <p:nvSpPr>
          <p:cNvPr id="12" name="TextBox 11">
            <a:extLst>
              <a:ext uri="{FF2B5EF4-FFF2-40B4-BE49-F238E27FC236}">
                <a16:creationId xmlns:a16="http://schemas.microsoft.com/office/drawing/2014/main" id="{28F032D8-308C-4CA7-B720-485DE58979FB}"/>
              </a:ext>
            </a:extLst>
          </p:cNvPr>
          <p:cNvSpPr txBox="1"/>
          <p:nvPr/>
        </p:nvSpPr>
        <p:spPr>
          <a:xfrm>
            <a:off x="695721" y="1478519"/>
            <a:ext cx="1701271" cy="646628"/>
          </a:xfrm>
          <a:prstGeom prst="rect">
            <a:avLst/>
          </a:prstGeom>
          <a:noFill/>
        </p:spPr>
        <p:txBody>
          <a:bodyPr wrap="square" rtlCol="0">
            <a:spAutoFit/>
          </a:bodyPr>
          <a:lstStyle/>
          <a:p>
            <a:r>
              <a:rPr lang="en-US" dirty="0"/>
              <a:t>Recycle bin for deleted files</a:t>
            </a:r>
          </a:p>
        </p:txBody>
      </p:sp>
      <p:sp>
        <p:nvSpPr>
          <p:cNvPr id="13" name="TextBox 12">
            <a:extLst>
              <a:ext uri="{FF2B5EF4-FFF2-40B4-BE49-F238E27FC236}">
                <a16:creationId xmlns:a16="http://schemas.microsoft.com/office/drawing/2014/main" id="{45C40949-176D-4BEB-AC87-A58D280DC6B0}"/>
              </a:ext>
            </a:extLst>
          </p:cNvPr>
          <p:cNvSpPr txBox="1"/>
          <p:nvPr/>
        </p:nvSpPr>
        <p:spPr>
          <a:xfrm>
            <a:off x="695721" y="2240737"/>
            <a:ext cx="1962150" cy="646331"/>
          </a:xfrm>
          <a:prstGeom prst="rect">
            <a:avLst/>
          </a:prstGeom>
          <a:noFill/>
        </p:spPr>
        <p:txBody>
          <a:bodyPr wrap="square" rtlCol="0">
            <a:spAutoFit/>
          </a:bodyPr>
          <a:lstStyle/>
          <a:p>
            <a:r>
              <a:rPr lang="en-US" dirty="0"/>
              <a:t>Desktop for icons, links, etc.</a:t>
            </a:r>
          </a:p>
        </p:txBody>
      </p:sp>
      <p:sp>
        <p:nvSpPr>
          <p:cNvPr id="14" name="TextBox 13">
            <a:extLst>
              <a:ext uri="{FF2B5EF4-FFF2-40B4-BE49-F238E27FC236}">
                <a16:creationId xmlns:a16="http://schemas.microsoft.com/office/drawing/2014/main" id="{5DDBAA4A-D751-47F1-AF1C-184A7A1C366E}"/>
              </a:ext>
            </a:extLst>
          </p:cNvPr>
          <p:cNvSpPr txBox="1"/>
          <p:nvPr/>
        </p:nvSpPr>
        <p:spPr>
          <a:xfrm>
            <a:off x="498210" y="5443665"/>
            <a:ext cx="2076450" cy="1200329"/>
          </a:xfrm>
          <a:prstGeom prst="rect">
            <a:avLst/>
          </a:prstGeom>
          <a:noFill/>
        </p:spPr>
        <p:txBody>
          <a:bodyPr wrap="square" rtlCol="0">
            <a:spAutoFit/>
          </a:bodyPr>
          <a:lstStyle/>
          <a:p>
            <a:r>
              <a:rPr lang="en-US" dirty="0"/>
              <a:t>Start Menu – list of installed programs, shortcuts, search menu, settings</a:t>
            </a:r>
          </a:p>
        </p:txBody>
      </p:sp>
      <p:cxnSp>
        <p:nvCxnSpPr>
          <p:cNvPr id="16" name="Straight Arrow Connector 15">
            <a:extLst>
              <a:ext uri="{FF2B5EF4-FFF2-40B4-BE49-F238E27FC236}">
                <a16:creationId xmlns:a16="http://schemas.microsoft.com/office/drawing/2014/main" id="{5F821ABD-7954-474D-A107-3AA9C00B6C16}"/>
              </a:ext>
            </a:extLst>
          </p:cNvPr>
          <p:cNvCxnSpPr>
            <a:cxnSpLocks/>
          </p:cNvCxnSpPr>
          <p:nvPr/>
        </p:nvCxnSpPr>
        <p:spPr>
          <a:xfrm flipV="1">
            <a:off x="2028825" y="1690689"/>
            <a:ext cx="742949" cy="1489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305A6FC-098B-4520-96F8-D17E39BBDC0D}"/>
              </a:ext>
            </a:extLst>
          </p:cNvPr>
          <p:cNvCxnSpPr>
            <a:cxnSpLocks/>
          </p:cNvCxnSpPr>
          <p:nvPr/>
        </p:nvCxnSpPr>
        <p:spPr>
          <a:xfrm>
            <a:off x="2286396" y="2655490"/>
            <a:ext cx="3066654" cy="77351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CBE0D49-72EC-45B3-BFEC-C5D7EED9CFB8}"/>
              </a:ext>
            </a:extLst>
          </p:cNvPr>
          <p:cNvCxnSpPr>
            <a:cxnSpLocks/>
          </p:cNvCxnSpPr>
          <p:nvPr/>
        </p:nvCxnSpPr>
        <p:spPr>
          <a:xfrm flipV="1">
            <a:off x="2231463" y="6396768"/>
            <a:ext cx="426408" cy="2781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B4A09C7-67E1-4D87-9402-0F34744E9187}"/>
              </a:ext>
            </a:extLst>
          </p:cNvPr>
          <p:cNvSpPr txBox="1"/>
          <p:nvPr/>
        </p:nvSpPr>
        <p:spPr>
          <a:xfrm>
            <a:off x="494952" y="3549003"/>
            <a:ext cx="2076450" cy="923330"/>
          </a:xfrm>
          <a:prstGeom prst="rect">
            <a:avLst/>
          </a:prstGeom>
          <a:noFill/>
        </p:spPr>
        <p:txBody>
          <a:bodyPr wrap="square" rtlCol="0">
            <a:spAutoFit/>
          </a:bodyPr>
          <a:lstStyle/>
          <a:p>
            <a:r>
              <a:rPr lang="en-US" dirty="0"/>
              <a:t>Task bar – currently open apps + quick access links to apps</a:t>
            </a:r>
          </a:p>
        </p:txBody>
      </p:sp>
      <p:cxnSp>
        <p:nvCxnSpPr>
          <p:cNvPr id="24" name="Straight Arrow Connector 23">
            <a:extLst>
              <a:ext uri="{FF2B5EF4-FFF2-40B4-BE49-F238E27FC236}">
                <a16:creationId xmlns:a16="http://schemas.microsoft.com/office/drawing/2014/main" id="{46F6A9A7-5DFA-4D9B-B6A2-BD331B93FAD6}"/>
              </a:ext>
            </a:extLst>
          </p:cNvPr>
          <p:cNvCxnSpPr>
            <a:cxnSpLocks/>
          </p:cNvCxnSpPr>
          <p:nvPr/>
        </p:nvCxnSpPr>
        <p:spPr>
          <a:xfrm>
            <a:off x="2396992" y="4007047"/>
            <a:ext cx="2076450" cy="23118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F7A6E63-BF65-4FF7-8934-BEFEF749C92C}"/>
              </a:ext>
            </a:extLst>
          </p:cNvPr>
          <p:cNvSpPr txBox="1"/>
          <p:nvPr/>
        </p:nvSpPr>
        <p:spPr>
          <a:xfrm>
            <a:off x="9795007" y="1340168"/>
            <a:ext cx="2076450" cy="646331"/>
          </a:xfrm>
          <a:prstGeom prst="rect">
            <a:avLst/>
          </a:prstGeom>
          <a:noFill/>
        </p:spPr>
        <p:txBody>
          <a:bodyPr wrap="square" rtlCol="0">
            <a:spAutoFit/>
          </a:bodyPr>
          <a:lstStyle/>
          <a:p>
            <a:r>
              <a:rPr lang="en-US" dirty="0"/>
              <a:t>Hidden System Tray Apps</a:t>
            </a:r>
          </a:p>
        </p:txBody>
      </p:sp>
      <p:cxnSp>
        <p:nvCxnSpPr>
          <p:cNvPr id="27" name="Straight Arrow Connector 26">
            <a:extLst>
              <a:ext uri="{FF2B5EF4-FFF2-40B4-BE49-F238E27FC236}">
                <a16:creationId xmlns:a16="http://schemas.microsoft.com/office/drawing/2014/main" id="{1852EB03-924D-43AE-B023-E97334FB595B}"/>
              </a:ext>
            </a:extLst>
          </p:cNvPr>
          <p:cNvCxnSpPr>
            <a:cxnSpLocks/>
            <a:stCxn id="26" idx="1"/>
          </p:cNvCxnSpPr>
          <p:nvPr/>
        </p:nvCxnSpPr>
        <p:spPr>
          <a:xfrm flipH="1">
            <a:off x="7324725" y="1663334"/>
            <a:ext cx="2470282" cy="46555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43CA75B-0CC0-4F2B-B54E-70DE8F9637E6}"/>
              </a:ext>
            </a:extLst>
          </p:cNvPr>
          <p:cNvSpPr txBox="1"/>
          <p:nvPr/>
        </p:nvSpPr>
        <p:spPr>
          <a:xfrm>
            <a:off x="9836216" y="2332324"/>
            <a:ext cx="2076450" cy="369332"/>
          </a:xfrm>
          <a:prstGeom prst="rect">
            <a:avLst/>
          </a:prstGeom>
          <a:noFill/>
        </p:spPr>
        <p:txBody>
          <a:bodyPr wrap="square" rtlCol="0">
            <a:spAutoFit/>
          </a:bodyPr>
          <a:lstStyle/>
          <a:p>
            <a:r>
              <a:rPr lang="en-US" dirty="0"/>
              <a:t>System Tray Apps</a:t>
            </a:r>
          </a:p>
        </p:txBody>
      </p:sp>
      <p:cxnSp>
        <p:nvCxnSpPr>
          <p:cNvPr id="33" name="Straight Arrow Connector 32">
            <a:extLst>
              <a:ext uri="{FF2B5EF4-FFF2-40B4-BE49-F238E27FC236}">
                <a16:creationId xmlns:a16="http://schemas.microsoft.com/office/drawing/2014/main" id="{9831BF2D-DE3A-479D-B971-F93070888A7E}"/>
              </a:ext>
            </a:extLst>
          </p:cNvPr>
          <p:cNvCxnSpPr>
            <a:cxnSpLocks/>
            <a:stCxn id="32" idx="1"/>
          </p:cNvCxnSpPr>
          <p:nvPr/>
        </p:nvCxnSpPr>
        <p:spPr>
          <a:xfrm flipH="1">
            <a:off x="7692894" y="2516990"/>
            <a:ext cx="2143322" cy="38631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DEB9C71-2682-4983-95A5-4C8C988B5C4B}"/>
              </a:ext>
            </a:extLst>
          </p:cNvPr>
          <p:cNvCxnSpPr>
            <a:cxnSpLocks/>
          </p:cNvCxnSpPr>
          <p:nvPr/>
        </p:nvCxnSpPr>
        <p:spPr>
          <a:xfrm flipH="1">
            <a:off x="9321967" y="4156345"/>
            <a:ext cx="555458" cy="224042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14ACF2E-3AAD-47D2-A350-C6DF56798B47}"/>
              </a:ext>
            </a:extLst>
          </p:cNvPr>
          <p:cNvSpPr txBox="1"/>
          <p:nvPr/>
        </p:nvSpPr>
        <p:spPr>
          <a:xfrm>
            <a:off x="9877425" y="3756511"/>
            <a:ext cx="2076450" cy="646331"/>
          </a:xfrm>
          <a:prstGeom prst="rect">
            <a:avLst/>
          </a:prstGeom>
          <a:noFill/>
        </p:spPr>
        <p:txBody>
          <a:bodyPr wrap="square" rtlCol="0">
            <a:spAutoFit/>
          </a:bodyPr>
          <a:lstStyle/>
          <a:p>
            <a:r>
              <a:rPr lang="en-US" dirty="0"/>
              <a:t>Notifications and system controls</a:t>
            </a:r>
          </a:p>
        </p:txBody>
      </p:sp>
    </p:spTree>
    <p:extLst>
      <p:ext uri="{BB962C8B-B14F-4D97-AF65-F5344CB8AC3E}">
        <p14:creationId xmlns:p14="http://schemas.microsoft.com/office/powerpoint/2010/main" val="33545498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BE761-24D6-4CAF-A896-51DCEAD53F4C}"/>
              </a:ext>
            </a:extLst>
          </p:cNvPr>
          <p:cNvSpPr>
            <a:spLocks noGrp="1"/>
          </p:cNvSpPr>
          <p:nvPr>
            <p:ph type="title"/>
          </p:nvPr>
        </p:nvSpPr>
        <p:spPr/>
        <p:txBody>
          <a:bodyPr/>
          <a:lstStyle/>
          <a:p>
            <a:r>
              <a:rPr lang="en-US" dirty="0"/>
              <a:t>Windows 10: Start Menu</a:t>
            </a:r>
          </a:p>
        </p:txBody>
      </p:sp>
      <p:pic>
        <p:nvPicPr>
          <p:cNvPr id="8" name="Content Placeholder 7">
            <a:extLst>
              <a:ext uri="{FF2B5EF4-FFF2-40B4-BE49-F238E27FC236}">
                <a16:creationId xmlns:a16="http://schemas.microsoft.com/office/drawing/2014/main" id="{A2FE424C-5CB5-476F-B950-7EAD916BE5AD}"/>
              </a:ext>
            </a:extLst>
          </p:cNvPr>
          <p:cNvPicPr>
            <a:picLocks noGrp="1" noChangeAspect="1"/>
          </p:cNvPicPr>
          <p:nvPr>
            <p:ph idx="1"/>
          </p:nvPr>
        </p:nvPicPr>
        <p:blipFill>
          <a:blip r:embed="rId2"/>
          <a:stretch>
            <a:fillRect/>
          </a:stretch>
        </p:blipFill>
        <p:spPr>
          <a:xfrm>
            <a:off x="3328326" y="1397905"/>
            <a:ext cx="5535348" cy="5350558"/>
          </a:xfrm>
          <a:prstGeom prst="rect">
            <a:avLst/>
          </a:prstGeom>
        </p:spPr>
      </p:pic>
      <p:sp>
        <p:nvSpPr>
          <p:cNvPr id="9" name="TextBox 8">
            <a:extLst>
              <a:ext uri="{FF2B5EF4-FFF2-40B4-BE49-F238E27FC236}">
                <a16:creationId xmlns:a16="http://schemas.microsoft.com/office/drawing/2014/main" id="{43B20B64-D6AC-4738-BED6-F7BFB1843E10}"/>
              </a:ext>
            </a:extLst>
          </p:cNvPr>
          <p:cNvSpPr txBox="1"/>
          <p:nvPr/>
        </p:nvSpPr>
        <p:spPr>
          <a:xfrm>
            <a:off x="952896" y="2571750"/>
            <a:ext cx="1701271" cy="646331"/>
          </a:xfrm>
          <a:prstGeom prst="rect">
            <a:avLst/>
          </a:prstGeom>
          <a:noFill/>
        </p:spPr>
        <p:txBody>
          <a:bodyPr wrap="square" rtlCol="0">
            <a:spAutoFit/>
          </a:bodyPr>
          <a:lstStyle/>
          <a:p>
            <a:r>
              <a:rPr lang="en-US" dirty="0"/>
              <a:t>Installed Apps</a:t>
            </a:r>
          </a:p>
          <a:p>
            <a:r>
              <a:rPr lang="en-US" dirty="0"/>
              <a:t>List</a:t>
            </a:r>
          </a:p>
        </p:txBody>
      </p:sp>
      <p:cxnSp>
        <p:nvCxnSpPr>
          <p:cNvPr id="10" name="Straight Arrow Connector 9">
            <a:extLst>
              <a:ext uri="{FF2B5EF4-FFF2-40B4-BE49-F238E27FC236}">
                <a16:creationId xmlns:a16="http://schemas.microsoft.com/office/drawing/2014/main" id="{A373347B-D4D1-4984-8909-6658FD4D3423}"/>
              </a:ext>
            </a:extLst>
          </p:cNvPr>
          <p:cNvCxnSpPr>
            <a:cxnSpLocks/>
          </p:cNvCxnSpPr>
          <p:nvPr/>
        </p:nvCxnSpPr>
        <p:spPr>
          <a:xfrm flipV="1">
            <a:off x="2428875" y="2571750"/>
            <a:ext cx="1428750" cy="18466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0BD1728-E357-4B39-A1EF-7600EA44B460}"/>
              </a:ext>
            </a:extLst>
          </p:cNvPr>
          <p:cNvSpPr txBox="1"/>
          <p:nvPr/>
        </p:nvSpPr>
        <p:spPr>
          <a:xfrm>
            <a:off x="738320" y="3801993"/>
            <a:ext cx="1701271" cy="646331"/>
          </a:xfrm>
          <a:prstGeom prst="rect">
            <a:avLst/>
          </a:prstGeom>
          <a:noFill/>
        </p:spPr>
        <p:txBody>
          <a:bodyPr wrap="square" rtlCol="0">
            <a:spAutoFit/>
          </a:bodyPr>
          <a:lstStyle/>
          <a:p>
            <a:r>
              <a:rPr lang="en-US" dirty="0"/>
              <a:t>User account controls</a:t>
            </a:r>
          </a:p>
        </p:txBody>
      </p:sp>
      <p:cxnSp>
        <p:nvCxnSpPr>
          <p:cNvPr id="15" name="Straight Arrow Connector 14">
            <a:extLst>
              <a:ext uri="{FF2B5EF4-FFF2-40B4-BE49-F238E27FC236}">
                <a16:creationId xmlns:a16="http://schemas.microsoft.com/office/drawing/2014/main" id="{8AF0026B-F3CA-47D3-BC17-3F0151049C83}"/>
              </a:ext>
            </a:extLst>
          </p:cNvPr>
          <p:cNvCxnSpPr>
            <a:cxnSpLocks/>
          </p:cNvCxnSpPr>
          <p:nvPr/>
        </p:nvCxnSpPr>
        <p:spPr>
          <a:xfrm>
            <a:off x="2124868" y="4268882"/>
            <a:ext cx="1203458" cy="28406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650C86D-8B2D-4CD3-A9CA-3421D6C37512}"/>
              </a:ext>
            </a:extLst>
          </p:cNvPr>
          <p:cNvSpPr txBox="1"/>
          <p:nvPr/>
        </p:nvSpPr>
        <p:spPr>
          <a:xfrm>
            <a:off x="952896" y="4857169"/>
            <a:ext cx="1294210" cy="646331"/>
          </a:xfrm>
          <a:prstGeom prst="rect">
            <a:avLst/>
          </a:prstGeom>
          <a:noFill/>
        </p:spPr>
        <p:txBody>
          <a:bodyPr wrap="square" rtlCol="0">
            <a:spAutoFit/>
          </a:bodyPr>
          <a:lstStyle/>
          <a:p>
            <a:r>
              <a:rPr lang="en-US" dirty="0"/>
              <a:t>Windows Settings</a:t>
            </a:r>
          </a:p>
        </p:txBody>
      </p:sp>
      <p:cxnSp>
        <p:nvCxnSpPr>
          <p:cNvPr id="17" name="Straight Arrow Connector 16">
            <a:extLst>
              <a:ext uri="{FF2B5EF4-FFF2-40B4-BE49-F238E27FC236}">
                <a16:creationId xmlns:a16="http://schemas.microsoft.com/office/drawing/2014/main" id="{D724ADD7-F102-49E2-A2D7-5B1A035DCCE4}"/>
              </a:ext>
            </a:extLst>
          </p:cNvPr>
          <p:cNvCxnSpPr>
            <a:cxnSpLocks/>
          </p:cNvCxnSpPr>
          <p:nvPr/>
        </p:nvCxnSpPr>
        <p:spPr>
          <a:xfrm>
            <a:off x="2039143" y="5329386"/>
            <a:ext cx="1289183" cy="4467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418262B-BA76-4246-8E41-3F83BF8D075D}"/>
              </a:ext>
            </a:extLst>
          </p:cNvPr>
          <p:cNvSpPr txBox="1"/>
          <p:nvPr/>
        </p:nvSpPr>
        <p:spPr>
          <a:xfrm>
            <a:off x="1156426" y="5925175"/>
            <a:ext cx="1294210" cy="646331"/>
          </a:xfrm>
          <a:prstGeom prst="rect">
            <a:avLst/>
          </a:prstGeom>
          <a:noFill/>
        </p:spPr>
        <p:txBody>
          <a:bodyPr wrap="square" rtlCol="0">
            <a:spAutoFit/>
          </a:bodyPr>
          <a:lstStyle/>
          <a:p>
            <a:r>
              <a:rPr lang="en-US" dirty="0"/>
              <a:t>Shutdown Controls</a:t>
            </a:r>
          </a:p>
        </p:txBody>
      </p:sp>
      <p:cxnSp>
        <p:nvCxnSpPr>
          <p:cNvPr id="19" name="Straight Arrow Connector 18">
            <a:extLst>
              <a:ext uri="{FF2B5EF4-FFF2-40B4-BE49-F238E27FC236}">
                <a16:creationId xmlns:a16="http://schemas.microsoft.com/office/drawing/2014/main" id="{99046FDD-FAE5-46AC-BB63-33AB1C8E7F90}"/>
              </a:ext>
            </a:extLst>
          </p:cNvPr>
          <p:cNvCxnSpPr>
            <a:cxnSpLocks/>
          </p:cNvCxnSpPr>
          <p:nvPr/>
        </p:nvCxnSpPr>
        <p:spPr>
          <a:xfrm>
            <a:off x="2324100" y="6248341"/>
            <a:ext cx="100422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779C8F2-92EE-49F3-AF62-A63960E6C6F2}"/>
              </a:ext>
            </a:extLst>
          </p:cNvPr>
          <p:cNvSpPr txBox="1"/>
          <p:nvPr/>
        </p:nvSpPr>
        <p:spPr>
          <a:xfrm>
            <a:off x="9302221" y="1872922"/>
            <a:ext cx="1701271" cy="646331"/>
          </a:xfrm>
          <a:prstGeom prst="rect">
            <a:avLst/>
          </a:prstGeom>
          <a:noFill/>
        </p:spPr>
        <p:txBody>
          <a:bodyPr wrap="square" rtlCol="0">
            <a:spAutoFit/>
          </a:bodyPr>
          <a:lstStyle/>
          <a:p>
            <a:r>
              <a:rPr lang="en-US" dirty="0"/>
              <a:t>Tiles (Pinned Apps)</a:t>
            </a:r>
          </a:p>
        </p:txBody>
      </p:sp>
      <p:cxnSp>
        <p:nvCxnSpPr>
          <p:cNvPr id="25" name="Straight Arrow Connector 24">
            <a:extLst>
              <a:ext uri="{FF2B5EF4-FFF2-40B4-BE49-F238E27FC236}">
                <a16:creationId xmlns:a16="http://schemas.microsoft.com/office/drawing/2014/main" id="{85352C05-F8AD-46CC-B4E3-566F6C299BDA}"/>
              </a:ext>
            </a:extLst>
          </p:cNvPr>
          <p:cNvCxnSpPr>
            <a:cxnSpLocks/>
          </p:cNvCxnSpPr>
          <p:nvPr/>
        </p:nvCxnSpPr>
        <p:spPr>
          <a:xfrm flipH="1">
            <a:off x="7896225" y="2513353"/>
            <a:ext cx="1371600" cy="3815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F41B395-4636-45B5-A853-5EC9DFE15B63}"/>
              </a:ext>
            </a:extLst>
          </p:cNvPr>
          <p:cNvCxnSpPr>
            <a:cxnSpLocks/>
          </p:cNvCxnSpPr>
          <p:nvPr/>
        </p:nvCxnSpPr>
        <p:spPr>
          <a:xfrm flipH="1">
            <a:off x="6448426" y="1285875"/>
            <a:ext cx="3038673" cy="45732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67B38ED-D2EA-4E88-B8BA-CE8EB8D5C839}"/>
              </a:ext>
            </a:extLst>
          </p:cNvPr>
          <p:cNvSpPr txBox="1"/>
          <p:nvPr/>
        </p:nvSpPr>
        <p:spPr>
          <a:xfrm>
            <a:off x="9544647" y="962709"/>
            <a:ext cx="1701271" cy="646331"/>
          </a:xfrm>
          <a:prstGeom prst="rect">
            <a:avLst/>
          </a:prstGeom>
          <a:noFill/>
        </p:spPr>
        <p:txBody>
          <a:bodyPr wrap="square" rtlCol="0">
            <a:spAutoFit/>
          </a:bodyPr>
          <a:lstStyle/>
          <a:p>
            <a:r>
              <a:rPr lang="en-US" dirty="0"/>
              <a:t>Customized Headers</a:t>
            </a:r>
          </a:p>
        </p:txBody>
      </p:sp>
    </p:spTree>
    <p:extLst>
      <p:ext uri="{BB962C8B-B14F-4D97-AF65-F5344CB8AC3E}">
        <p14:creationId xmlns:p14="http://schemas.microsoft.com/office/powerpoint/2010/main" val="485623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BE761-24D6-4CAF-A896-51DCEAD53F4C}"/>
              </a:ext>
            </a:extLst>
          </p:cNvPr>
          <p:cNvSpPr>
            <a:spLocks noGrp="1"/>
          </p:cNvSpPr>
          <p:nvPr>
            <p:ph type="title"/>
          </p:nvPr>
        </p:nvSpPr>
        <p:spPr/>
        <p:txBody>
          <a:bodyPr/>
          <a:lstStyle/>
          <a:p>
            <a:r>
              <a:rPr lang="en-US" dirty="0"/>
              <a:t>Windows 10: CLI - PowerShell</a:t>
            </a:r>
          </a:p>
        </p:txBody>
      </p:sp>
      <p:cxnSp>
        <p:nvCxnSpPr>
          <p:cNvPr id="28" name="Straight Arrow Connector 27">
            <a:extLst>
              <a:ext uri="{FF2B5EF4-FFF2-40B4-BE49-F238E27FC236}">
                <a16:creationId xmlns:a16="http://schemas.microsoft.com/office/drawing/2014/main" id="{7F41B395-4636-45B5-A853-5EC9DFE15B63}"/>
              </a:ext>
            </a:extLst>
          </p:cNvPr>
          <p:cNvCxnSpPr>
            <a:cxnSpLocks/>
          </p:cNvCxnSpPr>
          <p:nvPr/>
        </p:nvCxnSpPr>
        <p:spPr>
          <a:xfrm>
            <a:off x="1673293" y="2390644"/>
            <a:ext cx="1536282" cy="219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67B38ED-D2EA-4E88-B8BA-CE8EB8D5C839}"/>
              </a:ext>
            </a:extLst>
          </p:cNvPr>
          <p:cNvSpPr txBox="1"/>
          <p:nvPr/>
        </p:nvSpPr>
        <p:spPr>
          <a:xfrm>
            <a:off x="740163" y="1963388"/>
            <a:ext cx="1701271" cy="646331"/>
          </a:xfrm>
          <a:prstGeom prst="rect">
            <a:avLst/>
          </a:prstGeom>
          <a:noFill/>
        </p:spPr>
        <p:txBody>
          <a:bodyPr wrap="square" rtlCol="0">
            <a:spAutoFit/>
          </a:bodyPr>
          <a:lstStyle/>
          <a:p>
            <a:r>
              <a:rPr lang="en-US" dirty="0"/>
              <a:t>Terminal Prompt</a:t>
            </a:r>
          </a:p>
        </p:txBody>
      </p:sp>
      <p:pic>
        <p:nvPicPr>
          <p:cNvPr id="5" name="Content Placeholder 4">
            <a:extLst>
              <a:ext uri="{FF2B5EF4-FFF2-40B4-BE49-F238E27FC236}">
                <a16:creationId xmlns:a16="http://schemas.microsoft.com/office/drawing/2014/main" id="{3D4A0676-48DC-4A04-A732-F4B97D0735F4}"/>
              </a:ext>
            </a:extLst>
          </p:cNvPr>
          <p:cNvPicPr>
            <a:picLocks noGrp="1" noChangeAspect="1"/>
          </p:cNvPicPr>
          <p:nvPr>
            <p:ph idx="1"/>
          </p:nvPr>
        </p:nvPicPr>
        <p:blipFill>
          <a:blip r:embed="rId2"/>
          <a:stretch>
            <a:fillRect/>
          </a:stretch>
        </p:blipFill>
        <p:spPr>
          <a:xfrm>
            <a:off x="3241257" y="2286554"/>
            <a:ext cx="5992061" cy="3429479"/>
          </a:xfrm>
          <a:prstGeom prst="rect">
            <a:avLst/>
          </a:prstGeom>
        </p:spPr>
      </p:pic>
      <p:cxnSp>
        <p:nvCxnSpPr>
          <p:cNvPr id="22" name="Straight Arrow Connector 21">
            <a:extLst>
              <a:ext uri="{FF2B5EF4-FFF2-40B4-BE49-F238E27FC236}">
                <a16:creationId xmlns:a16="http://schemas.microsoft.com/office/drawing/2014/main" id="{43AE1A23-A5C2-4F28-A49D-3985B443DF12}"/>
              </a:ext>
            </a:extLst>
          </p:cNvPr>
          <p:cNvCxnSpPr>
            <a:cxnSpLocks/>
          </p:cNvCxnSpPr>
          <p:nvPr/>
        </p:nvCxnSpPr>
        <p:spPr>
          <a:xfrm flipH="1">
            <a:off x="4400550" y="1963388"/>
            <a:ext cx="1476375" cy="64633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336CF23-99A6-4BD3-AC46-3CBF43742633}"/>
              </a:ext>
            </a:extLst>
          </p:cNvPr>
          <p:cNvSpPr txBox="1"/>
          <p:nvPr/>
        </p:nvSpPr>
        <p:spPr>
          <a:xfrm>
            <a:off x="5683638" y="1503873"/>
            <a:ext cx="1701271" cy="369332"/>
          </a:xfrm>
          <a:prstGeom prst="rect">
            <a:avLst/>
          </a:prstGeom>
          <a:noFill/>
        </p:spPr>
        <p:txBody>
          <a:bodyPr wrap="square" rtlCol="0">
            <a:spAutoFit/>
          </a:bodyPr>
          <a:lstStyle/>
          <a:p>
            <a:r>
              <a:rPr lang="en-US" dirty="0"/>
              <a:t>Command</a:t>
            </a:r>
          </a:p>
        </p:txBody>
      </p:sp>
      <p:cxnSp>
        <p:nvCxnSpPr>
          <p:cNvPr id="26" name="Straight Arrow Connector 25">
            <a:extLst>
              <a:ext uri="{FF2B5EF4-FFF2-40B4-BE49-F238E27FC236}">
                <a16:creationId xmlns:a16="http://schemas.microsoft.com/office/drawing/2014/main" id="{29F5F55C-6A94-4D2A-BE6F-6EFCABD21E19}"/>
              </a:ext>
            </a:extLst>
          </p:cNvPr>
          <p:cNvCxnSpPr>
            <a:cxnSpLocks/>
          </p:cNvCxnSpPr>
          <p:nvPr/>
        </p:nvCxnSpPr>
        <p:spPr>
          <a:xfrm>
            <a:off x="1704975" y="3228844"/>
            <a:ext cx="1536282" cy="2190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A52A04-A4C9-4F8D-AC92-5B0F089FB159}"/>
              </a:ext>
            </a:extLst>
          </p:cNvPr>
          <p:cNvSpPr txBox="1"/>
          <p:nvPr/>
        </p:nvSpPr>
        <p:spPr>
          <a:xfrm>
            <a:off x="771845" y="2801588"/>
            <a:ext cx="1701271" cy="646331"/>
          </a:xfrm>
          <a:prstGeom prst="rect">
            <a:avLst/>
          </a:prstGeom>
          <a:noFill/>
        </p:spPr>
        <p:txBody>
          <a:bodyPr wrap="square" rtlCol="0">
            <a:spAutoFit/>
          </a:bodyPr>
          <a:lstStyle/>
          <a:p>
            <a:r>
              <a:rPr lang="en-US" dirty="0"/>
              <a:t>Command Output</a:t>
            </a:r>
          </a:p>
        </p:txBody>
      </p:sp>
    </p:spTree>
    <p:extLst>
      <p:ext uri="{BB962C8B-B14F-4D97-AF65-F5344CB8AC3E}">
        <p14:creationId xmlns:p14="http://schemas.microsoft.com/office/powerpoint/2010/main" val="3317532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Operating Systems</a:t>
            </a:r>
          </a:p>
        </p:txBody>
      </p:sp>
      <p:sp>
        <p:nvSpPr>
          <p:cNvPr id="3" name="Content Placeholder 2"/>
          <p:cNvSpPr>
            <a:spLocks noGrp="1"/>
          </p:cNvSpPr>
          <p:nvPr>
            <p:ph idx="1"/>
          </p:nvPr>
        </p:nvSpPr>
        <p:spPr/>
        <p:txBody>
          <a:bodyPr>
            <a:normAutofit/>
          </a:bodyPr>
          <a:lstStyle/>
          <a:p>
            <a:pPr marL="0" indent="0">
              <a:buNone/>
            </a:pPr>
            <a:r>
              <a:rPr lang="en-US" b="1" dirty="0">
                <a:effectLst>
                  <a:outerShdw blurRad="38100" dist="38100" dir="2700000" algn="tl">
                    <a:srgbClr val="000000">
                      <a:alpha val="43137"/>
                    </a:srgbClr>
                  </a:outerShdw>
                </a:effectLst>
              </a:rPr>
              <a:t>Server Operating System </a:t>
            </a:r>
          </a:p>
          <a:p>
            <a:r>
              <a:rPr lang="en-US" sz="2000" dirty="0"/>
              <a:t>Usually installed on a more powerful computer that is connected to a network and can act in many roles.</a:t>
            </a:r>
          </a:p>
          <a:p>
            <a:endParaRPr lang="en-US" sz="2000" dirty="0"/>
          </a:p>
          <a:p>
            <a:endParaRPr lang="en-US" sz="2000" dirty="0"/>
          </a:p>
          <a:p>
            <a:endParaRPr lang="en-US" sz="2000" dirty="0"/>
          </a:p>
          <a:p>
            <a:r>
              <a:rPr lang="en-US" sz="2000" dirty="0"/>
              <a:t>The server hardware can also take different forms such as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85430" y="4826441"/>
            <a:ext cx="1474508" cy="1787533"/>
          </a:xfrm>
          <a:prstGeom prst="rect">
            <a:avLst/>
          </a:prstGeom>
          <a:solidFill>
            <a:schemeClr val="tx1"/>
          </a:solidFill>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07223" y="4960422"/>
            <a:ext cx="1888969" cy="1519570"/>
          </a:xfrm>
          <a:prstGeom prst="rect">
            <a:avLst/>
          </a:prstGeom>
          <a:solidFill>
            <a:schemeClr val="tx1"/>
          </a:solidFill>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8109" y="5353668"/>
            <a:ext cx="2630943" cy="1260306"/>
          </a:xfrm>
          <a:prstGeom prst="rect">
            <a:avLst/>
          </a:prstGeom>
          <a:solidFill>
            <a:schemeClr val="tx1"/>
          </a:solidFill>
        </p:spPr>
      </p:pic>
      <p:grpSp>
        <p:nvGrpSpPr>
          <p:cNvPr id="12" name="Group 11"/>
          <p:cNvGrpSpPr/>
          <p:nvPr/>
        </p:nvGrpSpPr>
        <p:grpSpPr>
          <a:xfrm>
            <a:off x="3025542" y="2704404"/>
            <a:ext cx="5101931" cy="1143000"/>
            <a:chOff x="1501541" y="2965662"/>
            <a:chExt cx="5101931" cy="1143000"/>
          </a:xfrm>
        </p:grpSpPr>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20755" y="2965662"/>
              <a:ext cx="1382717" cy="1143000"/>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80355" y="2965662"/>
              <a:ext cx="1143000" cy="1143000"/>
            </a:xfrm>
            <a:prstGeom prst="rect">
              <a:avLst/>
            </a:prstGeom>
          </p:spPr>
        </p:pic>
        <p:pic>
          <p:nvPicPr>
            <p:cNvPr id="10" name="Picture 9"/>
            <p:cNvPicPr>
              <a:picLocks noChangeAspect="1"/>
            </p:cNvPicPr>
            <p:nvPr/>
          </p:nvPicPr>
          <p:blipFill rotWithShape="1">
            <a:blip r:embed="rId8">
              <a:extLst>
                <a:ext uri="{28A0092B-C50C-407E-A947-70E740481C1C}">
                  <a14:useLocalDpi xmlns:a14="http://schemas.microsoft.com/office/drawing/2010/main" val="0"/>
                </a:ext>
              </a:extLst>
            </a:blip>
            <a:srcRect l="15250" t="4509" r="15750" b="4491"/>
            <a:stretch/>
          </p:blipFill>
          <p:spPr>
            <a:xfrm>
              <a:off x="2727395" y="2965662"/>
              <a:ext cx="1155560" cy="1143000"/>
            </a:xfrm>
            <a:prstGeom prst="rect">
              <a:avLst/>
            </a:prstGeom>
          </p:spPr>
        </p:pic>
        <p:pic>
          <p:nvPicPr>
            <p:cNvPr id="11" name="Picture 10"/>
            <p:cNvPicPr>
              <a:picLocks noChangeAspect="1"/>
            </p:cNvPicPr>
            <p:nvPr/>
          </p:nvPicPr>
          <p:blipFill rotWithShape="1">
            <a:blip r:embed="rId9">
              <a:extLst>
                <a:ext uri="{28A0092B-C50C-407E-A947-70E740481C1C}">
                  <a14:useLocalDpi xmlns:a14="http://schemas.microsoft.com/office/drawing/2010/main" val="0"/>
                </a:ext>
              </a:extLst>
            </a:blip>
            <a:srcRect l="5109" t="5453" r="4987" b="5658"/>
            <a:stretch/>
          </p:blipFill>
          <p:spPr>
            <a:xfrm>
              <a:off x="1501541" y="2965662"/>
              <a:ext cx="1156063" cy="1143000"/>
            </a:xfrm>
            <a:prstGeom prst="rect">
              <a:avLst/>
            </a:prstGeom>
          </p:spPr>
        </p:pic>
      </p:grpSp>
      <p:pic>
        <p:nvPicPr>
          <p:cNvPr id="14" name="Picture 13" descr="Logo, company name&#10;&#10;Description automatically generated">
            <a:extLst>
              <a:ext uri="{FF2B5EF4-FFF2-40B4-BE49-F238E27FC236}">
                <a16:creationId xmlns:a16="http://schemas.microsoft.com/office/drawing/2014/main" id="{187EA2AC-1F62-E991-DF9E-A5D48DCCDC8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04334" y="2704404"/>
            <a:ext cx="1773936" cy="1143000"/>
          </a:xfrm>
          <a:prstGeom prst="rect">
            <a:avLst/>
          </a:prstGeom>
        </p:spPr>
      </p:pic>
    </p:spTree>
    <p:extLst>
      <p:ext uri="{BB962C8B-B14F-4D97-AF65-F5344CB8AC3E}">
        <p14:creationId xmlns:p14="http://schemas.microsoft.com/office/powerpoint/2010/main" val="187178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DC18-1AC5-7B13-666A-F4626E435530}"/>
              </a:ext>
            </a:extLst>
          </p:cNvPr>
          <p:cNvSpPr>
            <a:spLocks noGrp="1"/>
          </p:cNvSpPr>
          <p:nvPr>
            <p:ph type="title"/>
          </p:nvPr>
        </p:nvSpPr>
        <p:spPr/>
        <p:txBody>
          <a:bodyPr/>
          <a:lstStyle/>
          <a:p>
            <a:r>
              <a:rPr lang="en-US" dirty="0"/>
              <a:t>The Microsoft Curse</a:t>
            </a:r>
          </a:p>
        </p:txBody>
      </p:sp>
      <p:pic>
        <p:nvPicPr>
          <p:cNvPr id="5" name="Content Placeholder 4" descr="Diagram&#10;&#10;Description automatically generated">
            <a:extLst>
              <a:ext uri="{FF2B5EF4-FFF2-40B4-BE49-F238E27FC236}">
                <a16:creationId xmlns:a16="http://schemas.microsoft.com/office/drawing/2014/main" id="{80575AAC-2FDD-8569-15CA-2875C167AA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873" y="2404997"/>
            <a:ext cx="11466287" cy="3244241"/>
          </a:xfrm>
        </p:spPr>
      </p:pic>
    </p:spTree>
    <p:extLst>
      <p:ext uri="{BB962C8B-B14F-4D97-AF65-F5344CB8AC3E}">
        <p14:creationId xmlns:p14="http://schemas.microsoft.com/office/powerpoint/2010/main" val="666227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normAutofit/>
          </a:bodyPr>
          <a:lstStyle/>
          <a:p>
            <a:r>
              <a:rPr lang="en-US" dirty="0"/>
              <a:t>Functionality</a:t>
            </a:r>
          </a:p>
        </p:txBody>
      </p:sp>
      <p:pic>
        <p:nvPicPr>
          <p:cNvPr id="5" name="Picture 4" descr="A screenshot of a computer&#10;&#10;Description automatically generated">
            <a:extLst>
              <a:ext uri="{FF2B5EF4-FFF2-40B4-BE49-F238E27FC236}">
                <a16:creationId xmlns:a16="http://schemas.microsoft.com/office/drawing/2014/main" id="{51FF34C4-BF46-45C3-9B2F-6D7572800C57}"/>
              </a:ext>
            </a:extLst>
          </p:cNvPr>
          <p:cNvPicPr>
            <a:picLocks noChangeAspect="1"/>
          </p:cNvPicPr>
          <p:nvPr/>
        </p:nvPicPr>
        <p:blipFill rotWithShape="1">
          <a:blip r:embed="rId3">
            <a:extLst>
              <a:ext uri="{28A0092B-C50C-407E-A947-70E740481C1C}">
                <a14:useLocalDpi xmlns:a14="http://schemas.microsoft.com/office/drawing/2010/main" val="0"/>
              </a:ext>
            </a:extLst>
          </a:blip>
          <a:srcRect r="2586" b="-1"/>
          <a:stretch/>
        </p:blipFill>
        <p:spPr>
          <a:xfrm>
            <a:off x="1131172" y="2268111"/>
            <a:ext cx="4187222" cy="3256059"/>
          </a:xfrm>
          <a:prstGeom prst="rect">
            <a:avLst/>
          </a:prstGeom>
        </p:spPr>
      </p:pic>
      <p:sp>
        <p:nvSpPr>
          <p:cNvPr id="3" name="Content Placeholder 2"/>
          <p:cNvSpPr>
            <a:spLocks noGrp="1"/>
          </p:cNvSpPr>
          <p:nvPr>
            <p:ph idx="1"/>
          </p:nvPr>
        </p:nvSpPr>
        <p:spPr>
          <a:xfrm>
            <a:off x="6096000" y="1948069"/>
            <a:ext cx="5257799" cy="4228893"/>
          </a:xfrm>
        </p:spPr>
        <p:txBody>
          <a:bodyPr>
            <a:normAutofit/>
          </a:bodyPr>
          <a:lstStyle/>
          <a:p>
            <a:r>
              <a:rPr lang="en-US" sz="2600"/>
              <a:t>Deals with input/output (I/O) functions.</a:t>
            </a:r>
          </a:p>
          <a:p>
            <a:endParaRPr lang="en-US" sz="2600"/>
          </a:p>
          <a:p>
            <a:r>
              <a:rPr lang="en-US" sz="2600"/>
              <a:t>Translate instructions into low-level requests that the hardware can understand and carry out. </a:t>
            </a:r>
          </a:p>
          <a:p>
            <a:endParaRPr lang="en-US" sz="2600"/>
          </a:p>
          <a:p>
            <a:r>
              <a:rPr lang="en-US" sz="2600"/>
              <a:t>An interface between application software and hardware. </a:t>
            </a:r>
          </a:p>
        </p:txBody>
      </p:sp>
    </p:spTree>
    <p:extLst>
      <p:ext uri="{BB962C8B-B14F-4D97-AF65-F5344CB8AC3E}">
        <p14:creationId xmlns:p14="http://schemas.microsoft.com/office/powerpoint/2010/main" val="1107509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How Operating Systems work?</a:t>
            </a:r>
          </a:p>
        </p:txBody>
      </p:sp>
      <p:grpSp>
        <p:nvGrpSpPr>
          <p:cNvPr id="57" name="Group 56">
            <a:extLst>
              <a:ext uri="{FF2B5EF4-FFF2-40B4-BE49-F238E27FC236}">
                <a16:creationId xmlns:a16="http://schemas.microsoft.com/office/drawing/2014/main" id="{B47CC131-730F-4B73-BBFD-64D313782B72}"/>
              </a:ext>
            </a:extLst>
          </p:cNvPr>
          <p:cNvGrpSpPr/>
          <p:nvPr/>
        </p:nvGrpSpPr>
        <p:grpSpPr>
          <a:xfrm>
            <a:off x="1785258" y="2462516"/>
            <a:ext cx="8596993" cy="3149828"/>
            <a:chOff x="261257" y="2367165"/>
            <a:chExt cx="8596993" cy="2448688"/>
          </a:xfrm>
        </p:grpSpPr>
        <p:sp>
          <p:nvSpPr>
            <p:cNvPr id="58" name="Rounded Rectangle 22">
              <a:extLst>
                <a:ext uri="{FF2B5EF4-FFF2-40B4-BE49-F238E27FC236}">
                  <a16:creationId xmlns:a16="http://schemas.microsoft.com/office/drawing/2014/main" id="{CC182547-D971-4349-AD2E-EA8C19BECF50}"/>
                </a:ext>
              </a:extLst>
            </p:cNvPr>
            <p:cNvSpPr/>
            <p:nvPr/>
          </p:nvSpPr>
          <p:spPr>
            <a:xfrm>
              <a:off x="261257" y="2367165"/>
              <a:ext cx="8596993" cy="2448688"/>
            </a:xfrm>
            <a:prstGeom prst="roundRect">
              <a:avLst>
                <a:gd name="adj" fmla="val 678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2F7CC1B8-3222-4A20-A427-F019925C55EC}"/>
                </a:ext>
              </a:extLst>
            </p:cNvPr>
            <p:cNvSpPr txBox="1"/>
            <p:nvPr/>
          </p:nvSpPr>
          <p:spPr>
            <a:xfrm>
              <a:off x="1234540" y="2448336"/>
              <a:ext cx="1522054"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SOFTWARE</a:t>
              </a:r>
            </a:p>
          </p:txBody>
        </p:sp>
      </p:grpSp>
      <p:grpSp>
        <p:nvGrpSpPr>
          <p:cNvPr id="60" name="Group 59">
            <a:extLst>
              <a:ext uri="{FF2B5EF4-FFF2-40B4-BE49-F238E27FC236}">
                <a16:creationId xmlns:a16="http://schemas.microsoft.com/office/drawing/2014/main" id="{E344C74D-2DAD-41B2-BF36-3422BECB1EC5}"/>
              </a:ext>
            </a:extLst>
          </p:cNvPr>
          <p:cNvGrpSpPr/>
          <p:nvPr/>
        </p:nvGrpSpPr>
        <p:grpSpPr>
          <a:xfrm>
            <a:off x="2317376" y="3955620"/>
            <a:ext cx="7664824" cy="1520448"/>
            <a:chOff x="793376" y="3955620"/>
            <a:chExt cx="7664824" cy="1520448"/>
          </a:xfrm>
        </p:grpSpPr>
        <p:sp>
          <p:nvSpPr>
            <p:cNvPr id="61" name="Rounded Rectangle 14">
              <a:extLst>
                <a:ext uri="{FF2B5EF4-FFF2-40B4-BE49-F238E27FC236}">
                  <a16:creationId xmlns:a16="http://schemas.microsoft.com/office/drawing/2014/main" id="{29EBE956-6BC4-4C16-89D1-38EB61600C2A}"/>
                </a:ext>
              </a:extLst>
            </p:cNvPr>
            <p:cNvSpPr/>
            <p:nvPr/>
          </p:nvSpPr>
          <p:spPr>
            <a:xfrm>
              <a:off x="793376" y="3971701"/>
              <a:ext cx="3667406" cy="76662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483A40FD-5458-4049-8471-7C12468E9EEE}"/>
                </a:ext>
              </a:extLst>
            </p:cNvPr>
            <p:cNvSpPr txBox="1"/>
            <p:nvPr/>
          </p:nvSpPr>
          <p:spPr>
            <a:xfrm>
              <a:off x="2296623" y="4037430"/>
              <a:ext cx="2338740" cy="646331"/>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OPERATING </a:t>
              </a:r>
            </a:p>
            <a:p>
              <a:pPr algn="ctr"/>
              <a:r>
                <a:rPr lang="en-US" b="1" dirty="0">
                  <a:effectLst>
                    <a:outerShdw blurRad="38100" dist="38100" dir="2700000" algn="tl">
                      <a:srgbClr val="000000">
                        <a:alpha val="43137"/>
                      </a:srgbClr>
                    </a:outerShdw>
                  </a:effectLst>
                </a:rPr>
                <a:t>SYSTEM</a:t>
              </a:r>
            </a:p>
          </p:txBody>
        </p:sp>
        <p:sp>
          <p:nvSpPr>
            <p:cNvPr id="63" name="Rounded Rectangle 16">
              <a:extLst>
                <a:ext uri="{FF2B5EF4-FFF2-40B4-BE49-F238E27FC236}">
                  <a16:creationId xmlns:a16="http://schemas.microsoft.com/office/drawing/2014/main" id="{74A564DF-D7A6-49BB-8415-BA1F06CA3A38}"/>
                </a:ext>
              </a:extLst>
            </p:cNvPr>
            <p:cNvSpPr/>
            <p:nvPr/>
          </p:nvSpPr>
          <p:spPr>
            <a:xfrm>
              <a:off x="1017207" y="4118049"/>
              <a:ext cx="1324337" cy="470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KERNEL</a:t>
              </a:r>
            </a:p>
          </p:txBody>
        </p:sp>
        <p:sp>
          <p:nvSpPr>
            <p:cNvPr id="64" name="Rounded Rectangle 17">
              <a:extLst>
                <a:ext uri="{FF2B5EF4-FFF2-40B4-BE49-F238E27FC236}">
                  <a16:creationId xmlns:a16="http://schemas.microsoft.com/office/drawing/2014/main" id="{8087E5E8-CB9D-460A-8AA7-07246DA82843}"/>
                </a:ext>
              </a:extLst>
            </p:cNvPr>
            <p:cNvSpPr/>
            <p:nvPr/>
          </p:nvSpPr>
          <p:spPr>
            <a:xfrm>
              <a:off x="793376" y="5005421"/>
              <a:ext cx="7664824" cy="470647"/>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effectLst>
                    <a:outerShdw blurRad="38100" dist="38100" dir="2700000" algn="tl">
                      <a:srgbClr val="000000">
                        <a:alpha val="43137"/>
                      </a:srgbClr>
                    </a:outerShdw>
                  </a:effectLst>
                </a:rPr>
                <a:t>DEVICE DRIVERS</a:t>
              </a:r>
            </a:p>
          </p:txBody>
        </p:sp>
        <p:sp>
          <p:nvSpPr>
            <p:cNvPr id="65" name="Rounded Rectangle 14">
              <a:extLst>
                <a:ext uri="{FF2B5EF4-FFF2-40B4-BE49-F238E27FC236}">
                  <a16:creationId xmlns:a16="http://schemas.microsoft.com/office/drawing/2014/main" id="{0EB708BD-8D19-4D24-BCC3-4BD33F205E16}"/>
                </a:ext>
              </a:extLst>
            </p:cNvPr>
            <p:cNvSpPr/>
            <p:nvPr/>
          </p:nvSpPr>
          <p:spPr>
            <a:xfrm>
              <a:off x="4733407" y="3955620"/>
              <a:ext cx="3667406" cy="766626"/>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156340BB-BAA7-42B4-A620-99ECBCE77300}"/>
                </a:ext>
              </a:extLst>
            </p:cNvPr>
            <p:cNvSpPr txBox="1"/>
            <p:nvPr/>
          </p:nvSpPr>
          <p:spPr>
            <a:xfrm>
              <a:off x="6638671" y="4005102"/>
              <a:ext cx="1582030" cy="646331"/>
            </a:xfrm>
            <a:prstGeom prst="rect">
              <a:avLst/>
            </a:prstGeom>
            <a:noFill/>
          </p:spPr>
          <p:txBody>
            <a:bodyPr wrap="square" rtlCol="0">
              <a:spAutoFit/>
            </a:bodyPr>
            <a:lstStyle/>
            <a:p>
              <a:pPr algn="ctr"/>
              <a:r>
                <a:rPr lang="en-US" b="1" dirty="0">
                  <a:effectLst>
                    <a:outerShdw blurRad="38100" dist="38100" dir="2700000" algn="tl">
                      <a:srgbClr val="000000">
                        <a:alpha val="43137"/>
                      </a:srgbClr>
                    </a:outerShdw>
                  </a:effectLst>
                </a:rPr>
                <a:t>SYSTEM UTILITIES</a:t>
              </a:r>
            </a:p>
          </p:txBody>
        </p:sp>
        <p:sp>
          <p:nvSpPr>
            <p:cNvPr id="67" name="Rounded Rectangle 18">
              <a:extLst>
                <a:ext uri="{FF2B5EF4-FFF2-40B4-BE49-F238E27FC236}">
                  <a16:creationId xmlns:a16="http://schemas.microsoft.com/office/drawing/2014/main" id="{53B7F529-CAB6-4939-A002-0B1E94A863EF}"/>
                </a:ext>
              </a:extLst>
            </p:cNvPr>
            <p:cNvSpPr/>
            <p:nvPr/>
          </p:nvSpPr>
          <p:spPr>
            <a:xfrm>
              <a:off x="4901691" y="4092945"/>
              <a:ext cx="1515928" cy="4706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BIOS/UEFI</a:t>
              </a:r>
            </a:p>
          </p:txBody>
        </p:sp>
      </p:grpSp>
      <p:sp>
        <p:nvSpPr>
          <p:cNvPr id="70" name="Up-Down Arrow 34">
            <a:extLst>
              <a:ext uri="{FF2B5EF4-FFF2-40B4-BE49-F238E27FC236}">
                <a16:creationId xmlns:a16="http://schemas.microsoft.com/office/drawing/2014/main" id="{A0A14A8C-EB3D-47A8-A23F-FB01D540BE40}"/>
              </a:ext>
            </a:extLst>
          </p:cNvPr>
          <p:cNvSpPr/>
          <p:nvPr/>
        </p:nvSpPr>
        <p:spPr>
          <a:xfrm rot="5400000">
            <a:off x="5989991" y="4040068"/>
            <a:ext cx="262208" cy="626608"/>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71" name="Up-Down Arrow 34">
            <a:extLst>
              <a:ext uri="{FF2B5EF4-FFF2-40B4-BE49-F238E27FC236}">
                <a16:creationId xmlns:a16="http://schemas.microsoft.com/office/drawing/2014/main" id="{8613A3F4-8684-43D5-83BA-055B9484DB94}"/>
              </a:ext>
            </a:extLst>
          </p:cNvPr>
          <p:cNvSpPr/>
          <p:nvPr/>
        </p:nvSpPr>
        <p:spPr>
          <a:xfrm>
            <a:off x="4033828" y="4556246"/>
            <a:ext cx="262208" cy="626608"/>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72" name="Up-Down Arrow 34">
            <a:extLst>
              <a:ext uri="{FF2B5EF4-FFF2-40B4-BE49-F238E27FC236}">
                <a16:creationId xmlns:a16="http://schemas.microsoft.com/office/drawing/2014/main" id="{0A08F52F-57F9-4F44-BA33-0C8A69374695}"/>
              </a:ext>
            </a:extLst>
          </p:cNvPr>
          <p:cNvSpPr/>
          <p:nvPr/>
        </p:nvSpPr>
        <p:spPr>
          <a:xfrm>
            <a:off x="8131647" y="4530850"/>
            <a:ext cx="262208" cy="626608"/>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73" name="Picture 72" descr="A close up of a logo&#10;&#10;Description automatically generated">
            <a:extLst>
              <a:ext uri="{FF2B5EF4-FFF2-40B4-BE49-F238E27FC236}">
                <a16:creationId xmlns:a16="http://schemas.microsoft.com/office/drawing/2014/main" id="{2715DB3C-C0DC-42AC-AA80-E09C4A0B92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445749">
            <a:off x="4543996" y="4960892"/>
            <a:ext cx="568317" cy="567207"/>
          </a:xfrm>
          <a:prstGeom prst="rect">
            <a:avLst/>
          </a:prstGeom>
        </p:spPr>
      </p:pic>
      <p:grpSp>
        <p:nvGrpSpPr>
          <p:cNvPr id="74" name="Group 73">
            <a:extLst>
              <a:ext uri="{FF2B5EF4-FFF2-40B4-BE49-F238E27FC236}">
                <a16:creationId xmlns:a16="http://schemas.microsoft.com/office/drawing/2014/main" id="{4C76BC2A-8635-4D99-BE60-DD9B69D172BD}"/>
              </a:ext>
            </a:extLst>
          </p:cNvPr>
          <p:cNvGrpSpPr/>
          <p:nvPr/>
        </p:nvGrpSpPr>
        <p:grpSpPr>
          <a:xfrm>
            <a:off x="4188945" y="2644748"/>
            <a:ext cx="3730032" cy="903638"/>
            <a:chOff x="4188945" y="2644748"/>
            <a:chExt cx="3730032" cy="903638"/>
          </a:xfrm>
        </p:grpSpPr>
        <p:grpSp>
          <p:nvGrpSpPr>
            <p:cNvPr id="75" name="Group 74">
              <a:extLst>
                <a:ext uri="{FF2B5EF4-FFF2-40B4-BE49-F238E27FC236}">
                  <a16:creationId xmlns:a16="http://schemas.microsoft.com/office/drawing/2014/main" id="{0D98C0C2-35CC-4656-867E-48295237EB4F}"/>
                </a:ext>
              </a:extLst>
            </p:cNvPr>
            <p:cNvGrpSpPr/>
            <p:nvPr/>
          </p:nvGrpSpPr>
          <p:grpSpPr>
            <a:xfrm>
              <a:off x="4188945" y="2714972"/>
              <a:ext cx="3730032" cy="788119"/>
              <a:chOff x="4432639" y="2701462"/>
              <a:chExt cx="3730032" cy="788119"/>
            </a:xfrm>
          </p:grpSpPr>
          <p:sp>
            <p:nvSpPr>
              <p:cNvPr id="78" name="Rounded Rectangle 20">
                <a:extLst>
                  <a:ext uri="{FF2B5EF4-FFF2-40B4-BE49-F238E27FC236}">
                    <a16:creationId xmlns:a16="http://schemas.microsoft.com/office/drawing/2014/main" id="{6DC04B15-79CE-49A5-858F-BA50808C8D06}"/>
                  </a:ext>
                </a:extLst>
              </p:cNvPr>
              <p:cNvSpPr/>
              <p:nvPr/>
            </p:nvSpPr>
            <p:spPr>
              <a:xfrm>
                <a:off x="4432639" y="2701462"/>
                <a:ext cx="3667406" cy="788119"/>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BC5A9D8E-20E7-4424-8CF5-D13D97AE522C}"/>
                  </a:ext>
                </a:extLst>
              </p:cNvPr>
              <p:cNvSpPr txBox="1"/>
              <p:nvPr/>
            </p:nvSpPr>
            <p:spPr>
              <a:xfrm>
                <a:off x="6342792" y="2885119"/>
                <a:ext cx="1819879" cy="369332"/>
              </a:xfrm>
              <a:prstGeom prst="rect">
                <a:avLst/>
              </a:prstGeom>
              <a:noFill/>
            </p:spPr>
            <p:txBody>
              <a:bodyPr wrap="square" rtlCol="0">
                <a:spAutoFit/>
              </a:bodyPr>
              <a:lstStyle/>
              <a:p>
                <a:r>
                  <a:rPr lang="en-US" b="1" dirty="0">
                    <a:effectLst>
                      <a:outerShdw blurRad="38100" dist="38100" dir="2700000" algn="tl">
                        <a:srgbClr val="000000">
                          <a:alpha val="43137"/>
                        </a:srgbClr>
                      </a:outerShdw>
                    </a:effectLst>
                  </a:rPr>
                  <a:t>APPLICATIONS</a:t>
                </a:r>
              </a:p>
            </p:txBody>
          </p:sp>
        </p:grpSp>
        <p:pic>
          <p:nvPicPr>
            <p:cNvPr id="76" name="Picture 75">
              <a:extLst>
                <a:ext uri="{FF2B5EF4-FFF2-40B4-BE49-F238E27FC236}">
                  <a16:creationId xmlns:a16="http://schemas.microsoft.com/office/drawing/2014/main" id="{F3381BDE-9ABD-4CEF-9875-F860892FEC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0832" y="2644748"/>
              <a:ext cx="903638" cy="903638"/>
            </a:xfrm>
            <a:prstGeom prst="rect">
              <a:avLst/>
            </a:prstGeom>
          </p:spPr>
        </p:pic>
        <p:pic>
          <p:nvPicPr>
            <p:cNvPr id="77" name="Picture 76" descr="A close up of a sign&#10;&#10;Description automatically generated">
              <a:extLst>
                <a:ext uri="{FF2B5EF4-FFF2-40B4-BE49-F238E27FC236}">
                  <a16:creationId xmlns:a16="http://schemas.microsoft.com/office/drawing/2014/main" id="{1D4A2499-3DFA-40CF-9021-C78472BA3C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5282" y="2753035"/>
              <a:ext cx="724711" cy="724711"/>
            </a:xfrm>
            <a:prstGeom prst="rect">
              <a:avLst/>
            </a:prstGeom>
          </p:spPr>
        </p:pic>
      </p:grpSp>
      <p:sp>
        <p:nvSpPr>
          <p:cNvPr id="68" name="Up-Down Arrow 34">
            <a:extLst>
              <a:ext uri="{FF2B5EF4-FFF2-40B4-BE49-F238E27FC236}">
                <a16:creationId xmlns:a16="http://schemas.microsoft.com/office/drawing/2014/main" id="{85AC3FC6-BC30-45E6-8E91-9F0A9BC6B7DA}"/>
              </a:ext>
            </a:extLst>
          </p:cNvPr>
          <p:cNvSpPr/>
          <p:nvPr/>
        </p:nvSpPr>
        <p:spPr>
          <a:xfrm>
            <a:off x="6943546" y="3397405"/>
            <a:ext cx="262208" cy="626608"/>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9" name="Up-Down Arrow 34">
            <a:extLst>
              <a:ext uri="{FF2B5EF4-FFF2-40B4-BE49-F238E27FC236}">
                <a16:creationId xmlns:a16="http://schemas.microsoft.com/office/drawing/2014/main" id="{C0653251-78B2-4B3B-9097-CC7A1B2AFFAB}"/>
              </a:ext>
            </a:extLst>
          </p:cNvPr>
          <p:cNvSpPr/>
          <p:nvPr/>
        </p:nvSpPr>
        <p:spPr>
          <a:xfrm>
            <a:off x="5177497" y="3397405"/>
            <a:ext cx="262208" cy="626608"/>
          </a:xfrm>
          <a:prstGeom prst="up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385355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68" grpId="0" animBg="1"/>
      <p:bldP spid="6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Kernel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46" y="1690688"/>
            <a:ext cx="5498354" cy="4348698"/>
          </a:xfrm>
          <a:prstGeom prst="rect">
            <a:avLst/>
          </a:prstGeom>
        </p:spPr>
      </p:pic>
      <p:sp>
        <p:nvSpPr>
          <p:cNvPr id="3" name="Rectangle 2">
            <a:extLst>
              <a:ext uri="{FF2B5EF4-FFF2-40B4-BE49-F238E27FC236}">
                <a16:creationId xmlns:a16="http://schemas.microsoft.com/office/drawing/2014/main" id="{A5B1DB92-3083-427E-B6C4-25D2B378E92D}"/>
              </a:ext>
            </a:extLst>
          </p:cNvPr>
          <p:cNvSpPr/>
          <p:nvPr/>
        </p:nvSpPr>
        <p:spPr>
          <a:xfrm>
            <a:off x="5937161" y="2013138"/>
            <a:ext cx="6254839" cy="3785652"/>
          </a:xfrm>
          <a:prstGeom prst="rect">
            <a:avLst/>
          </a:prstGeom>
        </p:spPr>
        <p:txBody>
          <a:bodyPr wrap="square">
            <a:spAutoFit/>
          </a:bodyPr>
          <a:lstStyle/>
          <a:p>
            <a:pPr marL="285750" indent="-285750">
              <a:buFont typeface="Arial" panose="020B0604020202020204" pitchFamily="34" charset="0"/>
              <a:buChar char="•"/>
            </a:pPr>
            <a:r>
              <a:rPr lang="en-US" sz="2400" dirty="0"/>
              <a:t>Kernel is intermediary between applications and hardware</a:t>
            </a:r>
          </a:p>
          <a:p>
            <a:pPr marL="285750" indent="-285750">
              <a:buFont typeface="Arial" panose="020B0604020202020204" pitchFamily="34" charset="0"/>
              <a:buChar char="•"/>
            </a:pPr>
            <a:r>
              <a:rPr lang="en-US" sz="2400" dirty="0"/>
              <a:t>Manages prioritization of applications</a:t>
            </a:r>
          </a:p>
          <a:p>
            <a:pPr marL="285750" indent="-285750">
              <a:buFont typeface="Arial" panose="020B0604020202020204" pitchFamily="34" charset="0"/>
              <a:buChar char="•"/>
            </a:pPr>
            <a:r>
              <a:rPr lang="en-US" sz="2400" dirty="0"/>
              <a:t>Manages RAM and CPU usage</a:t>
            </a:r>
          </a:p>
          <a:p>
            <a:pPr marL="285750" indent="-285750">
              <a:buFont typeface="Arial" panose="020B0604020202020204" pitchFamily="34" charset="0"/>
              <a:buChar char="•"/>
            </a:pPr>
            <a:r>
              <a:rPr lang="en-US" sz="2400" dirty="0"/>
              <a:t>Prevents two devices or programs conflicting for use of RAM or CPU at the same time</a:t>
            </a:r>
          </a:p>
          <a:p>
            <a:pPr marL="742950" lvl="1" indent="-285750">
              <a:buFont typeface="Arial" panose="020B0604020202020204" pitchFamily="34" charset="0"/>
              <a:buChar char="•"/>
            </a:pPr>
            <a:r>
              <a:rPr lang="en-US" sz="2400" dirty="0"/>
              <a:t>Conflicts will cause an error or system panic, also referred to as a crash</a:t>
            </a:r>
          </a:p>
          <a:p>
            <a:pPr marL="285750" indent="-285750">
              <a:buFont typeface="Arial" panose="020B0604020202020204" pitchFamily="34" charset="0"/>
              <a:buChar char="•"/>
            </a:pPr>
            <a:r>
              <a:rPr lang="en-US" sz="2400" dirty="0"/>
              <a:t>Device input/output has to be managed as well to prevent conflicts</a:t>
            </a:r>
          </a:p>
        </p:txBody>
      </p:sp>
    </p:spTree>
    <p:extLst>
      <p:ext uri="{BB962C8B-B14F-4D97-AF65-F5344CB8AC3E}">
        <p14:creationId xmlns:p14="http://schemas.microsoft.com/office/powerpoint/2010/main" val="1821635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6670" y="191842"/>
            <a:ext cx="9395027" cy="558799"/>
          </a:xfrm>
        </p:spPr>
        <p:txBody>
          <a:bodyPr>
            <a:noAutofit/>
          </a:bodyPr>
          <a:lstStyle/>
          <a:p>
            <a:r>
              <a:rPr lang="en-US" dirty="0"/>
              <a:t>2. Device Drivers</a:t>
            </a:r>
          </a:p>
        </p:txBody>
      </p:sp>
      <p:grpSp>
        <p:nvGrpSpPr>
          <p:cNvPr id="31" name="Group 30"/>
          <p:cNvGrpSpPr/>
          <p:nvPr/>
        </p:nvGrpSpPr>
        <p:grpSpPr>
          <a:xfrm>
            <a:off x="360608" y="1951684"/>
            <a:ext cx="9202730" cy="4714474"/>
            <a:chOff x="253694" y="1488465"/>
            <a:chExt cx="9202730" cy="4714474"/>
          </a:xfrm>
        </p:grpSpPr>
        <p:sp>
          <p:nvSpPr>
            <p:cNvPr id="5" name="Rounded Rectangle 4"/>
            <p:cNvSpPr/>
            <p:nvPr/>
          </p:nvSpPr>
          <p:spPr>
            <a:xfrm>
              <a:off x="261257" y="1488465"/>
              <a:ext cx="8465884" cy="1940784"/>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3122052" y="1694331"/>
              <a:ext cx="3158544" cy="324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Operating System  KERNEL</a:t>
              </a:r>
            </a:p>
          </p:txBody>
        </p:sp>
        <p:sp>
          <p:nvSpPr>
            <p:cNvPr id="7" name="Rounded Rectangle 6"/>
            <p:cNvSpPr/>
            <p:nvPr/>
          </p:nvSpPr>
          <p:spPr>
            <a:xfrm>
              <a:off x="641943" y="2458857"/>
              <a:ext cx="2324007" cy="2958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Monitor Driver Code</a:t>
              </a:r>
            </a:p>
          </p:txBody>
        </p:sp>
        <p:sp>
          <p:nvSpPr>
            <p:cNvPr id="8" name="Rounded Rectangle 7"/>
            <p:cNvSpPr/>
            <p:nvPr/>
          </p:nvSpPr>
          <p:spPr>
            <a:xfrm>
              <a:off x="4199467" y="2457613"/>
              <a:ext cx="3657600" cy="2958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Disk Driver Code</a:t>
              </a:r>
            </a:p>
          </p:txBody>
        </p:sp>
        <p:sp>
          <p:nvSpPr>
            <p:cNvPr id="9" name="TextBox 8"/>
            <p:cNvSpPr txBox="1"/>
            <p:nvPr/>
          </p:nvSpPr>
          <p:spPr>
            <a:xfrm>
              <a:off x="1611284" y="4327198"/>
              <a:ext cx="987983" cy="261610"/>
            </a:xfrm>
            <a:prstGeom prst="rect">
              <a:avLst/>
            </a:prstGeom>
            <a:noFill/>
          </p:spPr>
          <p:txBody>
            <a:bodyPr wrap="square" rtlCol="0">
              <a:spAutoFit/>
            </a:bodyPr>
            <a:lstStyle/>
            <a:p>
              <a:r>
                <a:rPr lang="en-US" sz="1050" b="1" dirty="0"/>
                <a:t>Video Card</a:t>
              </a:r>
            </a:p>
          </p:txBody>
        </p:sp>
        <p:sp>
          <p:nvSpPr>
            <p:cNvPr id="10" name="TextBox 9"/>
            <p:cNvSpPr txBox="1"/>
            <p:nvPr/>
          </p:nvSpPr>
          <p:spPr>
            <a:xfrm>
              <a:off x="1704418" y="5572243"/>
              <a:ext cx="987983" cy="261610"/>
            </a:xfrm>
            <a:prstGeom prst="rect">
              <a:avLst/>
            </a:prstGeom>
            <a:noFill/>
          </p:spPr>
          <p:txBody>
            <a:bodyPr wrap="square" rtlCol="0">
              <a:spAutoFit/>
            </a:bodyPr>
            <a:lstStyle/>
            <a:p>
              <a:r>
                <a:rPr lang="en-US" sz="1050" b="1" dirty="0"/>
                <a:t>Monitor</a:t>
              </a:r>
            </a:p>
          </p:txBody>
        </p:sp>
        <p:sp>
          <p:nvSpPr>
            <p:cNvPr id="11" name="TextBox 10"/>
            <p:cNvSpPr txBox="1"/>
            <p:nvPr/>
          </p:nvSpPr>
          <p:spPr>
            <a:xfrm>
              <a:off x="4950134" y="4327198"/>
              <a:ext cx="987983" cy="415498"/>
            </a:xfrm>
            <a:prstGeom prst="rect">
              <a:avLst/>
            </a:prstGeom>
            <a:noFill/>
          </p:spPr>
          <p:txBody>
            <a:bodyPr wrap="square" rtlCol="0">
              <a:spAutoFit/>
            </a:bodyPr>
            <a:lstStyle/>
            <a:p>
              <a:r>
                <a:rPr lang="en-US" sz="1050" b="1" dirty="0"/>
                <a:t>Hard Disk Controller</a:t>
              </a:r>
            </a:p>
          </p:txBody>
        </p:sp>
        <p:sp>
          <p:nvSpPr>
            <p:cNvPr id="12" name="TextBox 11"/>
            <p:cNvSpPr txBox="1"/>
            <p:nvPr/>
          </p:nvSpPr>
          <p:spPr>
            <a:xfrm>
              <a:off x="8147778" y="4327198"/>
              <a:ext cx="1308646" cy="415498"/>
            </a:xfrm>
            <a:prstGeom prst="rect">
              <a:avLst/>
            </a:prstGeom>
            <a:noFill/>
          </p:spPr>
          <p:txBody>
            <a:bodyPr wrap="square" rtlCol="0">
              <a:spAutoFit/>
            </a:bodyPr>
            <a:lstStyle/>
            <a:p>
              <a:r>
                <a:rPr lang="en-US" sz="1050" b="1" dirty="0"/>
                <a:t>DVD/CD-ROM Controller</a:t>
              </a:r>
            </a:p>
          </p:txBody>
        </p:sp>
        <p:sp>
          <p:nvSpPr>
            <p:cNvPr id="13" name="TextBox 12"/>
            <p:cNvSpPr txBox="1"/>
            <p:nvPr/>
          </p:nvSpPr>
          <p:spPr>
            <a:xfrm>
              <a:off x="4978029" y="5568313"/>
              <a:ext cx="987983" cy="415498"/>
            </a:xfrm>
            <a:prstGeom prst="rect">
              <a:avLst/>
            </a:prstGeom>
            <a:noFill/>
          </p:spPr>
          <p:txBody>
            <a:bodyPr wrap="square" rtlCol="0">
              <a:spAutoFit/>
            </a:bodyPr>
            <a:lstStyle/>
            <a:p>
              <a:r>
                <a:rPr lang="en-US" sz="1050" b="1" dirty="0"/>
                <a:t>Hard Disk drive</a:t>
              </a:r>
            </a:p>
          </p:txBody>
        </p:sp>
        <p:sp>
          <p:nvSpPr>
            <p:cNvPr id="14" name="TextBox 13"/>
            <p:cNvSpPr txBox="1"/>
            <p:nvPr/>
          </p:nvSpPr>
          <p:spPr>
            <a:xfrm>
              <a:off x="7739158" y="5787441"/>
              <a:ext cx="1308646" cy="415498"/>
            </a:xfrm>
            <a:prstGeom prst="rect">
              <a:avLst/>
            </a:prstGeom>
            <a:noFill/>
          </p:spPr>
          <p:txBody>
            <a:bodyPr wrap="square" rtlCol="0">
              <a:spAutoFit/>
            </a:bodyPr>
            <a:lstStyle/>
            <a:p>
              <a:r>
                <a:rPr lang="en-US" sz="1050" b="1" dirty="0"/>
                <a:t>DVD/CD-ROM Drive</a:t>
              </a:r>
            </a:p>
          </p:txBody>
        </p:sp>
        <p:cxnSp>
          <p:nvCxnSpPr>
            <p:cNvPr id="15" name="Straight Connector 14"/>
            <p:cNvCxnSpPr/>
            <p:nvPr/>
          </p:nvCxnSpPr>
          <p:spPr>
            <a:xfrm flipH="1">
              <a:off x="2760133" y="1990168"/>
              <a:ext cx="1787236" cy="4674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389084" y="2743505"/>
              <a:ext cx="0" cy="267516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a:endCxn id="8" idx="0"/>
            </p:cNvCxnSpPr>
            <p:nvPr/>
          </p:nvCxnSpPr>
          <p:spPr>
            <a:xfrm>
              <a:off x="4889653" y="1990168"/>
              <a:ext cx="1138614" cy="4674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436535" y="2753449"/>
              <a:ext cx="0" cy="2814864"/>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577667" y="2753449"/>
              <a:ext cx="0" cy="269061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647793" y="2998098"/>
              <a:ext cx="2634122" cy="2805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Monitor Device Driver</a:t>
              </a:r>
            </a:p>
          </p:txBody>
        </p:sp>
        <p:sp>
          <p:nvSpPr>
            <p:cNvPr id="21" name="Rounded Rectangle 20"/>
            <p:cNvSpPr/>
            <p:nvPr/>
          </p:nvSpPr>
          <p:spPr>
            <a:xfrm>
              <a:off x="3561321" y="2993786"/>
              <a:ext cx="2137587" cy="236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HDD Device Driver</a:t>
              </a:r>
            </a:p>
          </p:txBody>
        </p:sp>
        <p:sp>
          <p:nvSpPr>
            <p:cNvPr id="22" name="Rounded Rectangle 21"/>
            <p:cNvSpPr/>
            <p:nvPr/>
          </p:nvSpPr>
          <p:spPr>
            <a:xfrm>
              <a:off x="5978314" y="3017397"/>
              <a:ext cx="2517890" cy="236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DVD/CD Device Driver</a:t>
              </a:r>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59706" y="5251648"/>
              <a:ext cx="1064854" cy="666598"/>
            </a:xfrm>
            <a:prstGeom prst="rect">
              <a:avLst/>
            </a:prstGeom>
          </p:spPr>
        </p:pic>
        <p:pic>
          <p:nvPicPr>
            <p:cNvPr id="24" name="Picture 23"/>
            <p:cNvPicPr>
              <a:picLocks noChangeAspect="1"/>
            </p:cNvPicPr>
            <p:nvPr/>
          </p:nvPicPr>
          <p:blipFill rotWithShape="1">
            <a:blip r:embed="rId4" cstate="print">
              <a:extLst>
                <a:ext uri="{28A0092B-C50C-407E-A947-70E740481C1C}">
                  <a14:useLocalDpi xmlns:a14="http://schemas.microsoft.com/office/drawing/2010/main" val="0"/>
                </a:ext>
              </a:extLst>
            </a:blip>
            <a:srcRect t="14483"/>
            <a:stretch/>
          </p:blipFill>
          <p:spPr>
            <a:xfrm>
              <a:off x="3913094" y="5314556"/>
              <a:ext cx="1064935" cy="692137"/>
            </a:xfrm>
            <a:prstGeom prst="rect">
              <a:avLst/>
            </a:prstGeom>
          </p:spPr>
        </p:pic>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824" y="5186601"/>
              <a:ext cx="1024593" cy="946724"/>
            </a:xfrm>
            <a:prstGeom prst="rect">
              <a:avLst/>
            </a:prstGeom>
          </p:spPr>
        </p:pic>
        <p:pic>
          <p:nvPicPr>
            <p:cNvPr id="26" name="Picture 25"/>
            <p:cNvPicPr>
              <a:picLocks noChangeAspect="1"/>
            </p:cNvPicPr>
            <p:nvPr/>
          </p:nvPicPr>
          <p:blipFill rotWithShape="1">
            <a:blip r:embed="rId6" cstate="print">
              <a:extLst>
                <a:ext uri="{28A0092B-C50C-407E-A947-70E740481C1C}">
                  <a14:useLocalDpi xmlns:a14="http://schemas.microsoft.com/office/drawing/2010/main" val="0"/>
                </a:ext>
              </a:extLst>
            </a:blip>
            <a:srcRect t="9830" b="9374"/>
            <a:stretch/>
          </p:blipFill>
          <p:spPr>
            <a:xfrm>
              <a:off x="659330" y="3866049"/>
              <a:ext cx="1314495" cy="796553"/>
            </a:xfrm>
            <a:prstGeom prst="rect">
              <a:avLst/>
            </a:prstGeom>
          </p:spPr>
        </p:pic>
        <p:pic>
          <p:nvPicPr>
            <p:cNvPr id="27" name="Picture 26"/>
            <p:cNvPicPr>
              <a:picLocks noChangeAspect="1"/>
            </p:cNvPicPr>
            <p:nvPr/>
          </p:nvPicPr>
          <p:blipFill rotWithShape="1">
            <a:blip r:embed="rId7" cstate="print">
              <a:extLst>
                <a:ext uri="{28A0092B-C50C-407E-A947-70E740481C1C}">
                  <a14:useLocalDpi xmlns:a14="http://schemas.microsoft.com/office/drawing/2010/main" val="0"/>
                </a:ext>
              </a:extLst>
            </a:blip>
            <a:srcRect l="18649" t="31235" r="21259" b="21975"/>
            <a:stretch/>
          </p:blipFill>
          <p:spPr>
            <a:xfrm>
              <a:off x="7036488" y="3939842"/>
              <a:ext cx="1111290" cy="648966"/>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13094" y="3876746"/>
              <a:ext cx="1037040" cy="791607"/>
            </a:xfrm>
            <a:prstGeom prst="rect">
              <a:avLst/>
            </a:prstGeom>
          </p:spPr>
        </p:pic>
        <p:sp>
          <p:nvSpPr>
            <p:cNvPr id="29" name="TextBox 28"/>
            <p:cNvSpPr txBox="1"/>
            <p:nvPr/>
          </p:nvSpPr>
          <p:spPr>
            <a:xfrm rot="16200000">
              <a:off x="12442" y="2326808"/>
              <a:ext cx="744114" cy="261610"/>
            </a:xfrm>
            <a:prstGeom prst="rect">
              <a:avLst/>
            </a:prstGeom>
            <a:noFill/>
          </p:spPr>
          <p:txBody>
            <a:bodyPr wrap="none" rtlCol="0">
              <a:spAutoFit/>
            </a:bodyPr>
            <a:lstStyle/>
            <a:p>
              <a:r>
                <a:rPr lang="en-US" sz="1100" b="1" dirty="0"/>
                <a:t>Software</a:t>
              </a:r>
            </a:p>
          </p:txBody>
        </p:sp>
        <p:sp>
          <p:nvSpPr>
            <p:cNvPr id="30" name="TextBox 29"/>
            <p:cNvSpPr txBox="1"/>
            <p:nvPr/>
          </p:nvSpPr>
          <p:spPr>
            <a:xfrm rot="16200000">
              <a:off x="-6795" y="4827712"/>
              <a:ext cx="782587" cy="261610"/>
            </a:xfrm>
            <a:prstGeom prst="rect">
              <a:avLst/>
            </a:prstGeom>
            <a:noFill/>
          </p:spPr>
          <p:txBody>
            <a:bodyPr wrap="none" rtlCol="0">
              <a:spAutoFit/>
            </a:bodyPr>
            <a:lstStyle/>
            <a:p>
              <a:r>
                <a:rPr lang="en-US" sz="1100" b="1" dirty="0"/>
                <a:t>Hardware</a:t>
              </a:r>
            </a:p>
          </p:txBody>
        </p:sp>
      </p:grpSp>
      <p:sp>
        <p:nvSpPr>
          <p:cNvPr id="32" name="TextBox 31"/>
          <p:cNvSpPr txBox="1"/>
          <p:nvPr/>
        </p:nvSpPr>
        <p:spPr>
          <a:xfrm>
            <a:off x="368171" y="1635893"/>
            <a:ext cx="2335511" cy="369332"/>
          </a:xfrm>
          <a:prstGeom prst="rect">
            <a:avLst/>
          </a:prstGeom>
          <a:noFill/>
        </p:spPr>
        <p:txBody>
          <a:bodyPr wrap="square" rtlCol="0">
            <a:spAutoFit/>
          </a:bodyPr>
          <a:lstStyle/>
          <a:p>
            <a:r>
              <a:rPr lang="en-US" b="1" dirty="0"/>
              <a:t>OPERATING SYSTEM</a:t>
            </a:r>
          </a:p>
        </p:txBody>
      </p:sp>
      <p:sp>
        <p:nvSpPr>
          <p:cNvPr id="33" name="Rectangle 32">
            <a:extLst>
              <a:ext uri="{FF2B5EF4-FFF2-40B4-BE49-F238E27FC236}">
                <a16:creationId xmlns:a16="http://schemas.microsoft.com/office/drawing/2014/main" id="{B1197C4A-99CB-4A79-BC0B-D4F29A604F28}"/>
              </a:ext>
            </a:extLst>
          </p:cNvPr>
          <p:cNvSpPr/>
          <p:nvPr/>
        </p:nvSpPr>
        <p:spPr>
          <a:xfrm>
            <a:off x="8951767" y="1106201"/>
            <a:ext cx="3374977" cy="3416320"/>
          </a:xfrm>
          <a:prstGeom prst="rect">
            <a:avLst/>
          </a:prstGeom>
        </p:spPr>
        <p:txBody>
          <a:bodyPr wrap="square">
            <a:spAutoFit/>
          </a:bodyPr>
          <a:lstStyle/>
          <a:p>
            <a:pPr marL="285750" indent="-285750">
              <a:buFont typeface="Arial" panose="020B0604020202020204" pitchFamily="34" charset="0"/>
              <a:buChar char="•"/>
            </a:pPr>
            <a:r>
              <a:rPr lang="en-US" sz="2400" dirty="0"/>
              <a:t>Software code that allows the kernel to interact with the hardware and vice-versa</a:t>
            </a:r>
          </a:p>
          <a:p>
            <a:pPr marL="285750" indent="-285750">
              <a:buFont typeface="Arial" panose="020B0604020202020204" pitchFamily="34" charset="0"/>
              <a:buChar char="•"/>
            </a:pPr>
            <a:r>
              <a:rPr lang="en-US" sz="2400" dirty="0"/>
              <a:t>All hardware has drivers specific to it</a:t>
            </a:r>
          </a:p>
          <a:p>
            <a:pPr marL="285750" indent="-285750">
              <a:buFont typeface="Arial" panose="020B0604020202020204" pitchFamily="34" charset="0"/>
              <a:buChar char="•"/>
            </a:pPr>
            <a:r>
              <a:rPr lang="en-US" sz="2400" dirty="0"/>
              <a:t>Drivers are also specific to the OS</a:t>
            </a:r>
          </a:p>
        </p:txBody>
      </p:sp>
    </p:spTree>
    <p:extLst>
      <p:ext uri="{BB962C8B-B14F-4D97-AF65-F5344CB8AC3E}">
        <p14:creationId xmlns:p14="http://schemas.microsoft.com/office/powerpoint/2010/main" val="1410505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Application Software</a:t>
            </a:r>
          </a:p>
        </p:txBody>
      </p:sp>
      <p:sp>
        <p:nvSpPr>
          <p:cNvPr id="4" name="Rectangle 3">
            <a:extLst>
              <a:ext uri="{FF2B5EF4-FFF2-40B4-BE49-F238E27FC236}">
                <a16:creationId xmlns:a16="http://schemas.microsoft.com/office/drawing/2014/main" id="{299172B1-5DF6-4E69-BFDB-FD8537EC0FA3}"/>
              </a:ext>
            </a:extLst>
          </p:cNvPr>
          <p:cNvSpPr/>
          <p:nvPr/>
        </p:nvSpPr>
        <p:spPr>
          <a:xfrm>
            <a:off x="5576553" y="1961622"/>
            <a:ext cx="6254839" cy="2677656"/>
          </a:xfrm>
          <a:prstGeom prst="rect">
            <a:avLst/>
          </a:prstGeom>
        </p:spPr>
        <p:txBody>
          <a:bodyPr wrap="square">
            <a:spAutoFit/>
          </a:bodyPr>
          <a:lstStyle/>
          <a:p>
            <a:pPr marL="285750" indent="-285750">
              <a:buFont typeface="Arial" panose="020B0604020202020204" pitchFamily="34" charset="0"/>
              <a:buChar char="•"/>
            </a:pPr>
            <a:r>
              <a:rPr lang="en-US" sz="2400" dirty="0"/>
              <a:t>Created to be user-facing</a:t>
            </a:r>
          </a:p>
          <a:p>
            <a:pPr marL="285750" indent="-285750">
              <a:buFont typeface="Arial" panose="020B0604020202020204" pitchFamily="34" charset="0"/>
              <a:buChar char="•"/>
            </a:pPr>
            <a:r>
              <a:rPr lang="en-US" sz="2400" dirty="0"/>
              <a:t>Application Program Interfaces (API) allow applications to interact with the Operating System</a:t>
            </a:r>
          </a:p>
          <a:p>
            <a:pPr marL="285750" indent="-285750">
              <a:buFont typeface="Arial" panose="020B0604020202020204" pitchFamily="34" charset="0"/>
              <a:buChar char="•"/>
            </a:pPr>
            <a:r>
              <a:rPr lang="en-US" sz="2400" dirty="0"/>
              <a:t>Applications are not given direct access to the hardware, that must go through the operating system</a:t>
            </a:r>
          </a:p>
        </p:txBody>
      </p:sp>
      <p:pic>
        <p:nvPicPr>
          <p:cNvPr id="6" name="Picture 5" descr="A picture containing text&#10;&#10;Description automatically generated">
            <a:extLst>
              <a:ext uri="{FF2B5EF4-FFF2-40B4-BE49-F238E27FC236}">
                <a16:creationId xmlns:a16="http://schemas.microsoft.com/office/drawing/2014/main" id="{EC870068-2AA5-4AC4-81E5-2DEE97C03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370" y="2099256"/>
            <a:ext cx="4105589" cy="3079192"/>
          </a:xfrm>
          <a:prstGeom prst="rect">
            <a:avLst/>
          </a:prstGeom>
        </p:spPr>
      </p:pic>
    </p:spTree>
    <p:extLst>
      <p:ext uri="{BB962C8B-B14F-4D97-AF65-F5344CB8AC3E}">
        <p14:creationId xmlns:p14="http://schemas.microsoft.com/office/powerpoint/2010/main" val="832877321"/>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1406</TotalTime>
  <Words>1793</Words>
  <Application>Microsoft Office PowerPoint</Application>
  <PresentationFormat>Widescreen</PresentationFormat>
  <Paragraphs>234</Paragraphs>
  <Slides>23</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Corbel</vt:lpstr>
      <vt:lpstr>Depth</vt:lpstr>
      <vt:lpstr>Operating Systems</vt:lpstr>
      <vt:lpstr>Types of Operating Systems</vt:lpstr>
      <vt:lpstr>Types of Operating Systems</vt:lpstr>
      <vt:lpstr>The Microsoft Curse</vt:lpstr>
      <vt:lpstr>Functionality</vt:lpstr>
      <vt:lpstr>How Operating Systems work?</vt:lpstr>
      <vt:lpstr>1.  Kernel</vt:lpstr>
      <vt:lpstr>2. Device Drivers</vt:lpstr>
      <vt:lpstr>3.  Application Software</vt:lpstr>
      <vt:lpstr>4.  BIOS/UEFI</vt:lpstr>
      <vt:lpstr>OS Components</vt:lpstr>
      <vt:lpstr>User Interfaces (UI)</vt:lpstr>
      <vt:lpstr>Composite User Interfaces (CUI)</vt:lpstr>
      <vt:lpstr>CUI Type: Graphical User Interface (GUI)</vt:lpstr>
      <vt:lpstr>CUI Type: Graphical User Interface (GUI)</vt:lpstr>
      <vt:lpstr>CUI Type: GUI Common Elements</vt:lpstr>
      <vt:lpstr>CUI Type: Virtual User Interfaces (VUI) </vt:lpstr>
      <vt:lpstr>CUI Type: Augmented Reality (AR)</vt:lpstr>
      <vt:lpstr>Command Line Interface (CLI)</vt:lpstr>
      <vt:lpstr>CLI: Common Elements</vt:lpstr>
      <vt:lpstr>Windows OS: Desktop</vt:lpstr>
      <vt:lpstr>Windows 10: Start Menu</vt:lpstr>
      <vt:lpstr>Windows 10: CLI - PowerShell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Brandon Dixon</dc:creator>
  <cp:lastModifiedBy>Brandon Dixon</cp:lastModifiedBy>
  <cp:revision>82</cp:revision>
  <dcterms:created xsi:type="dcterms:W3CDTF">2019-05-18T14:48:57Z</dcterms:created>
  <dcterms:modified xsi:type="dcterms:W3CDTF">2022-06-09T16:00:45Z</dcterms:modified>
</cp:coreProperties>
</file>